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1"/>
  </p:sldMasterIdLst>
  <p:sldIdLst>
    <p:sldId id="257" r:id="rId2"/>
    <p:sldId id="258" r:id="rId3"/>
    <p:sldId id="259" r:id="rId4"/>
    <p:sldId id="288" r:id="rId5"/>
    <p:sldId id="260" r:id="rId6"/>
    <p:sldId id="261" r:id="rId7"/>
    <p:sldId id="262" r:id="rId8"/>
    <p:sldId id="281" r:id="rId9"/>
    <p:sldId id="284" r:id="rId10"/>
    <p:sldId id="286" r:id="rId11"/>
    <p:sldId id="272" r:id="rId12"/>
    <p:sldId id="287" r:id="rId13"/>
    <p:sldId id="273" r:id="rId14"/>
    <p:sldId id="274" r:id="rId15"/>
    <p:sldId id="289" r:id="rId16"/>
    <p:sldId id="275" r:id="rId17"/>
    <p:sldId id="290"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3025"/>
  </p:normalViewPr>
  <p:slideViewPr>
    <p:cSldViewPr snapToGrid="0" snapToObjects="1">
      <p:cViewPr varScale="1">
        <p:scale>
          <a:sx n="88" d="100"/>
          <a:sy n="88" d="100"/>
        </p:scale>
        <p:origin x="200"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41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1361298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6129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14796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51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75461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188262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32653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133338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90EBA54-36F5-F34C-9FC9-4B59B495846C}" type="datetimeFigureOut">
              <a:rPr kumimoji="1" lang="ja-JP" altLang="en-US" smtClean="0"/>
              <a:t>2018/1/10</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114566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0EBA54-36F5-F34C-9FC9-4B59B495846C}" type="datetimeFigureOut">
              <a:rPr kumimoji="1" lang="ja-JP" altLang="en-US" smtClean="0"/>
              <a:t>2018/1/10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AD6E31-E53B-7F45-BB7D-D10B850615CF}" type="slidenum">
              <a:rPr kumimoji="1" lang="ja-JP" altLang="en-US" smtClean="0"/>
              <a:t>‹#›</a:t>
            </a:fld>
            <a:endParaRPr kumimoji="1" lang="ja-JP" altLang="en-US"/>
          </a:p>
        </p:txBody>
      </p:sp>
    </p:spTree>
    <p:extLst>
      <p:ext uri="{BB962C8B-B14F-4D97-AF65-F5344CB8AC3E}">
        <p14:creationId xmlns:p14="http://schemas.microsoft.com/office/powerpoint/2010/main" val="927714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90EBA54-36F5-F34C-9FC9-4B59B495846C}" type="datetimeFigureOut">
              <a:rPr kumimoji="1" lang="ja-JP" altLang="en-US" smtClean="0"/>
              <a:t>2018/1/10</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AD6E31-E53B-7F45-BB7D-D10B850615CF}"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38686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77334" y="400832"/>
            <a:ext cx="10495882" cy="3056351"/>
          </a:xfrm>
        </p:spPr>
        <p:txBody>
          <a:bodyPr>
            <a:normAutofit fontScale="90000"/>
          </a:bodyPr>
          <a:lstStyle/>
          <a:p>
            <a:r>
              <a:rPr kumimoji="1" lang="en-US" altLang="ja-JP" b="1" i="1" spc="300" dirty="0" smtClean="0"/>
              <a:t/>
            </a:r>
            <a:br>
              <a:rPr kumimoji="1" lang="en-US" altLang="ja-JP" b="1" i="1" spc="300" dirty="0" smtClean="0"/>
            </a:br>
            <a:r>
              <a:rPr lang="en-US" altLang="ja-JP" b="1" i="1" spc="300" dirty="0"/>
              <a:t/>
            </a:r>
            <a:br>
              <a:rPr lang="en-US" altLang="ja-JP" b="1" i="1" spc="300" dirty="0"/>
            </a:br>
            <a:r>
              <a:rPr lang="en-US" altLang="ja-JP" b="1" i="1" spc="300" dirty="0" smtClean="0"/>
              <a:t/>
            </a:r>
            <a:br>
              <a:rPr lang="en-US" altLang="ja-JP" b="1" i="1" spc="300" dirty="0" smtClean="0"/>
            </a:br>
            <a:r>
              <a:rPr lang="en-US" altLang="ja-JP" b="1" i="1" spc="300" dirty="0"/>
              <a:t/>
            </a:r>
            <a:br>
              <a:rPr lang="en-US" altLang="ja-JP" b="1" i="1" spc="300" dirty="0"/>
            </a:br>
            <a:r>
              <a:rPr lang="en-US" altLang="ja-JP" b="1" i="1" spc="300" dirty="0" smtClean="0"/>
              <a:t/>
            </a:r>
            <a:br>
              <a:rPr lang="en-US" altLang="ja-JP" b="1" i="1" spc="300" dirty="0" smtClean="0"/>
            </a:br>
            <a:r>
              <a:rPr lang="en-US" altLang="ja-JP" b="1" i="1" spc="300" dirty="0"/>
              <a:t/>
            </a:r>
            <a:br>
              <a:rPr lang="en-US" altLang="ja-JP" b="1" i="1" spc="300" dirty="0"/>
            </a:br>
            <a:r>
              <a:rPr lang="en-US" altLang="ja-JP" b="1" i="1" spc="300" dirty="0" smtClean="0"/>
              <a:t/>
            </a:r>
            <a:br>
              <a:rPr lang="en-US" altLang="ja-JP" b="1" i="1" spc="300" dirty="0" smtClean="0"/>
            </a:br>
            <a:r>
              <a:rPr lang="en-US" altLang="ja-JP" b="1" i="1" spc="300" dirty="0" smtClean="0"/>
              <a:t/>
            </a:r>
            <a:br>
              <a:rPr lang="en-US" altLang="ja-JP" b="1" i="1" spc="300" dirty="0" smtClean="0"/>
            </a:br>
            <a:r>
              <a:rPr lang="ja-JP" altLang="en-US" sz="2700" b="1" i="1" spc="300" dirty="0" smtClean="0">
                <a:solidFill>
                  <a:srgbClr val="FFC000"/>
                </a:solidFill>
              </a:rPr>
              <a:t>助成金セミナー</a:t>
            </a:r>
            <a:r>
              <a:rPr lang="en-US" altLang="ja-JP" sz="2700" b="1" i="1" spc="300" dirty="0" smtClean="0">
                <a:solidFill>
                  <a:srgbClr val="FFC000"/>
                </a:solidFill>
              </a:rPr>
              <a:t/>
            </a:r>
            <a:br>
              <a:rPr lang="en-US" altLang="ja-JP" sz="2700" b="1" i="1" spc="300" dirty="0" smtClean="0">
                <a:solidFill>
                  <a:srgbClr val="FFC000"/>
                </a:solidFill>
              </a:rPr>
            </a:br>
            <a:r>
              <a:rPr lang="en-US" altLang="ja-JP" sz="2700" b="1" i="1" spc="300" dirty="0"/>
              <a:t/>
            </a:r>
            <a:br>
              <a:rPr lang="en-US" altLang="ja-JP" sz="2700" b="1" i="1" spc="300" dirty="0"/>
            </a:br>
            <a:r>
              <a:rPr lang="ja-JP" altLang="en-US" b="1" i="1" spc="300" dirty="0" smtClean="0"/>
              <a:t>　</a:t>
            </a:r>
            <a:r>
              <a:rPr kumimoji="1" lang="ja-JP" altLang="en-US" sz="6000" b="1" i="1" u="sng" spc="300" dirty="0" smtClean="0">
                <a:solidFill>
                  <a:srgbClr val="C00000"/>
                </a:solidFill>
              </a:rPr>
              <a:t>助成金</a:t>
            </a:r>
            <a:r>
              <a:rPr lang="ja-JP" altLang="en-US" sz="6000" b="1" i="1" u="sng" spc="300" dirty="0" smtClean="0">
                <a:solidFill>
                  <a:srgbClr val="C00000"/>
                </a:solidFill>
              </a:rPr>
              <a:t>を活用して、</a:t>
            </a:r>
            <a:r>
              <a:rPr lang="en-US" altLang="ja-JP" sz="6000" b="1" i="1" u="sng" spc="300" dirty="0" smtClean="0">
                <a:solidFill>
                  <a:srgbClr val="C00000"/>
                </a:solidFill>
              </a:rPr>
              <a:t/>
            </a:r>
            <a:br>
              <a:rPr lang="en-US" altLang="ja-JP" sz="6000" b="1" i="1" u="sng" spc="300" dirty="0" smtClean="0">
                <a:solidFill>
                  <a:srgbClr val="C00000"/>
                </a:solidFill>
              </a:rPr>
            </a:br>
            <a:r>
              <a:rPr lang="ja-JP" altLang="en-US" sz="6000" b="1" i="1" spc="300" dirty="0" smtClean="0">
                <a:solidFill>
                  <a:srgbClr val="C00000"/>
                </a:solidFill>
              </a:rPr>
              <a:t>　　　　　</a:t>
            </a:r>
            <a:r>
              <a:rPr lang="ja-JP" altLang="en-US" sz="6000" b="1" i="1" u="sng" spc="300" dirty="0" smtClean="0">
                <a:solidFill>
                  <a:srgbClr val="C00000"/>
                </a:solidFill>
              </a:rPr>
              <a:t>今と未来に愛されよう！</a:t>
            </a:r>
            <a:r>
              <a:rPr kumimoji="1" lang="en-US" altLang="ja-JP" sz="6000" b="1" i="1" spc="300" dirty="0" smtClean="0">
                <a:solidFill>
                  <a:srgbClr val="C00000"/>
                </a:solidFill>
              </a:rPr>
              <a:t/>
            </a:r>
            <a:br>
              <a:rPr kumimoji="1" lang="en-US" altLang="ja-JP" sz="6000" b="1" i="1" spc="300" dirty="0" smtClean="0">
                <a:solidFill>
                  <a:srgbClr val="C00000"/>
                </a:solidFill>
              </a:rPr>
            </a:br>
            <a:r>
              <a:rPr kumimoji="1" lang="ja-JP" altLang="en-US" sz="6600" b="1" i="1" spc="300" dirty="0" smtClean="0"/>
              <a:t>　</a:t>
            </a:r>
            <a:endParaRPr kumimoji="1" lang="ja-JP" altLang="en-US" b="1" i="1" spc="300" dirty="0">
              <a:solidFill>
                <a:schemeClr val="tx1"/>
              </a:solidFill>
            </a:endParaRPr>
          </a:p>
        </p:txBody>
      </p:sp>
      <p:sp>
        <p:nvSpPr>
          <p:cNvPr id="5" name="サブタイトル 4"/>
          <p:cNvSpPr>
            <a:spLocks noGrp="1"/>
          </p:cNvSpPr>
          <p:nvPr>
            <p:ph idx="1"/>
          </p:nvPr>
        </p:nvSpPr>
        <p:spPr>
          <a:xfrm>
            <a:off x="677334" y="2730674"/>
            <a:ext cx="11034502" cy="3310688"/>
          </a:xfrm>
        </p:spPr>
        <p:txBody>
          <a:bodyPr>
            <a:normAutofit fontScale="40000" lnSpcReduction="20000"/>
          </a:bodyPr>
          <a:lstStyle/>
          <a:p>
            <a:r>
              <a:rPr kumimoji="1" lang="ja-JP" altLang="en-US" dirty="0" smtClean="0"/>
              <a:t>　　　　　　　　　　　　　　　　　　　　　　　　　　　　　　　　　　　</a:t>
            </a:r>
            <a:endParaRPr kumimoji="1" lang="en-US" altLang="ja-JP" dirty="0" smtClean="0"/>
          </a:p>
          <a:p>
            <a:endParaRPr lang="en-US" altLang="ja-JP" sz="3600" b="1" dirty="0">
              <a:solidFill>
                <a:srgbClr val="0070C0"/>
              </a:solidFill>
            </a:endParaRPr>
          </a:p>
          <a:p>
            <a:r>
              <a:rPr kumimoji="1" lang="ja-JP" altLang="en-US" sz="3600" b="1" dirty="0" smtClean="0">
                <a:solidFill>
                  <a:srgbClr val="0070C0"/>
                </a:solidFill>
              </a:rPr>
              <a:t>　　　　　　　　　　　　　　　　　　　　　　　　　　　　　　　　　　　　　　　　　　　　　　　　　　　　　　　　　　　　　　　　　　　　　　　　　　２０１８年</a:t>
            </a:r>
            <a:r>
              <a:rPr lang="ja-JP" altLang="en-US" sz="3600" b="1" dirty="0" smtClean="0">
                <a:solidFill>
                  <a:srgbClr val="0070C0"/>
                </a:solidFill>
              </a:rPr>
              <a:t>１</a:t>
            </a:r>
            <a:r>
              <a:rPr kumimoji="1" lang="ja-JP" altLang="en-US" sz="3600" b="1" dirty="0" smtClean="0">
                <a:solidFill>
                  <a:srgbClr val="0070C0"/>
                </a:solidFill>
              </a:rPr>
              <a:t>月</a:t>
            </a:r>
            <a:r>
              <a:rPr lang="ja-JP" altLang="en-US" sz="3600" b="1" dirty="0" smtClean="0">
                <a:solidFill>
                  <a:srgbClr val="0070C0"/>
                </a:solidFill>
              </a:rPr>
              <a:t>１６</a:t>
            </a:r>
            <a:r>
              <a:rPr kumimoji="1" lang="ja-JP" altLang="en-US" sz="3600" b="1" dirty="0" smtClean="0">
                <a:solidFill>
                  <a:srgbClr val="0070C0"/>
                </a:solidFill>
              </a:rPr>
              <a:t>日</a:t>
            </a:r>
            <a:endParaRPr kumimoji="1" lang="en-US" altLang="ja-JP" sz="3600" b="1" dirty="0" smtClean="0">
              <a:solidFill>
                <a:srgbClr val="0070C0"/>
              </a:solidFill>
            </a:endParaRPr>
          </a:p>
          <a:p>
            <a:pPr algn="r"/>
            <a:endParaRPr lang="en-US" altLang="ja-JP" sz="6200" b="1" dirty="0"/>
          </a:p>
          <a:p>
            <a:pPr algn="r"/>
            <a:endParaRPr kumimoji="1" lang="en-US" altLang="ja-JP" sz="6200" b="1" dirty="0"/>
          </a:p>
          <a:p>
            <a:pPr marL="0" indent="0">
              <a:buNone/>
            </a:pPr>
            <a:r>
              <a:rPr kumimoji="1" lang="ja-JP" altLang="en-US" sz="3400" b="1" dirty="0" smtClean="0"/>
              <a:t>　　　　　　　　　　　　　　　　　　　　　　　　　　　　　　　　　　　　　　　　　　　　　　　　　　　　　　　　　　　　　　　　　　　　　　　　　 </a:t>
            </a:r>
            <a:r>
              <a:rPr kumimoji="1" lang="ja-JP" altLang="en-US" sz="3800" b="1" dirty="0" smtClean="0"/>
              <a:t>社会保険労務士　　　　　　　　　　　　　　　　　　</a:t>
            </a:r>
            <a:endParaRPr lang="en-US" altLang="ja-JP" sz="3800" b="1" dirty="0" smtClean="0"/>
          </a:p>
          <a:p>
            <a:pPr marL="0" indent="0">
              <a:buNone/>
            </a:pPr>
            <a:r>
              <a:rPr kumimoji="1" lang="ja-JP" altLang="en-US" sz="3800" b="1" dirty="0" smtClean="0"/>
              <a:t>　　　　　　　　　　　　　　　　　　　　　　　　　　　　　　　　　　　　　　　　　　　　　　　　　　　　　　　　　　　　　　　　　　　　ファイナンシャルプランナー</a:t>
            </a:r>
            <a:endParaRPr kumimoji="1" lang="en-US" altLang="ja-JP" sz="3800" b="1" dirty="0" smtClean="0"/>
          </a:p>
          <a:p>
            <a:pPr marL="0" indent="0">
              <a:buNone/>
            </a:pPr>
            <a:r>
              <a:rPr lang="ja-JP" altLang="en-US" sz="3800" b="1" dirty="0" smtClean="0"/>
              <a:t>　　　　　　　　　　　　　　　　　　　　　　　　　　　　　　　　　　　　　　　　　　　　　　　　　　　　　　　　　　　　　　　　　　　　キャリアコンサルタント</a:t>
            </a:r>
            <a:endParaRPr lang="en-US" altLang="ja-JP" sz="3800" b="1" dirty="0"/>
          </a:p>
          <a:p>
            <a:pPr marL="0" indent="0">
              <a:buNone/>
            </a:pPr>
            <a:r>
              <a:rPr kumimoji="1" lang="ja-JP" altLang="en-US" sz="3800" b="1" dirty="0" smtClean="0"/>
              <a:t>　　　　　　　　　　　　　　　　　　　　　　　　　　　　　　　　　　　　　　　　　　　　　　　　　　　　　　　　　　　　　　　　　　　　竹内　誠一</a:t>
            </a:r>
            <a:endParaRPr kumimoji="1" lang="en-US" altLang="ja-JP" sz="3800" b="1" dirty="0" smtClean="0"/>
          </a:p>
        </p:txBody>
      </p:sp>
    </p:spTree>
    <p:extLst>
      <p:ext uri="{BB962C8B-B14F-4D97-AF65-F5344CB8AC3E}">
        <p14:creationId xmlns:p14="http://schemas.microsoft.com/office/powerpoint/2010/main" val="116384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501041"/>
            <a:ext cx="8596668" cy="2317315"/>
          </a:xfrm>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kumimoji="1" lang="ja-JP" altLang="en-US" dirty="0" smtClean="0"/>
              <a:t>３、職場定着助成金（介護労働者雇用管理制度助成コース）</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a:xfrm>
            <a:off x="677334" y="1377864"/>
            <a:ext cx="8596668" cy="4872624"/>
          </a:xfrm>
        </p:spPr>
        <p:txBody>
          <a:bodyPr/>
          <a:lstStyle/>
          <a:p>
            <a:r>
              <a:rPr lang="ja-JP" altLang="en-US" dirty="0"/>
              <a:t>保育事業主または介護事業主が、保育労働者または介護労働者の職場への定着の促進に資する</a:t>
            </a:r>
            <a:r>
              <a:rPr lang="ja-JP" altLang="en-US" dirty="0" smtClean="0"/>
              <a:t>賃金</a:t>
            </a:r>
            <a:r>
              <a:rPr lang="ja-JP" altLang="en-US" dirty="0"/>
              <a:t>制度の整備</a:t>
            </a:r>
            <a:r>
              <a:rPr lang="en-US" altLang="ja-JP" dirty="0"/>
              <a:t>(</a:t>
            </a:r>
            <a:r>
              <a:rPr lang="ja-JP" altLang="en-US" dirty="0"/>
              <a:t>職務、職責、職能、資格、勤続年数等に応じて階層的に定めるものの整備</a:t>
            </a:r>
            <a:r>
              <a:rPr lang="en-US" altLang="ja-JP" dirty="0"/>
              <a:t>)</a:t>
            </a:r>
            <a:r>
              <a:rPr lang="ja-JP" altLang="en-US" dirty="0"/>
              <a:t>を 行った場合に制度整備助成</a:t>
            </a:r>
            <a:r>
              <a:rPr lang="en-US" altLang="ja-JP" dirty="0"/>
              <a:t>(50</a:t>
            </a:r>
            <a:r>
              <a:rPr lang="ja-JP" altLang="en-US" dirty="0"/>
              <a:t>万円</a:t>
            </a:r>
            <a:r>
              <a:rPr lang="en-US" altLang="ja-JP" dirty="0"/>
              <a:t>)</a:t>
            </a:r>
            <a:r>
              <a:rPr lang="ja-JP" altLang="en-US" dirty="0"/>
              <a:t>を支給</a:t>
            </a:r>
            <a:r>
              <a:rPr lang="ja-JP" altLang="en-US" dirty="0" smtClean="0"/>
              <a:t>しされる助成金です。</a:t>
            </a:r>
            <a:r>
              <a:rPr lang="ja-JP" altLang="en-US" dirty="0"/>
              <a:t>　</a:t>
            </a:r>
            <a:r>
              <a:rPr lang="ja-JP" altLang="en-US" dirty="0" smtClean="0"/>
              <a:t>　　　　　　　　　　　　　　　　　　　　　　　　　</a:t>
            </a:r>
            <a:endParaRPr lang="en-US" altLang="ja-JP" dirty="0" smtClean="0"/>
          </a:p>
          <a:p>
            <a:r>
              <a:rPr lang="ja-JP" altLang="en-US" dirty="0" smtClean="0"/>
              <a:t>さらに賃金</a:t>
            </a:r>
            <a:r>
              <a:rPr lang="ja-JP" altLang="en-US" dirty="0"/>
              <a:t>制度の適切な運用を経て、保育労働者 または介護労働者の離職率に関する目標を達成した場合、計画期間終了</a:t>
            </a:r>
            <a:r>
              <a:rPr lang="en-US" altLang="ja-JP" dirty="0"/>
              <a:t>1</a:t>
            </a:r>
            <a:r>
              <a:rPr lang="ja-JP" altLang="en-US" dirty="0"/>
              <a:t>年経過後に目標達成助 成</a:t>
            </a:r>
            <a:r>
              <a:rPr lang="en-US" altLang="ja-JP" dirty="0"/>
              <a:t>(</a:t>
            </a:r>
            <a:r>
              <a:rPr lang="ja-JP" altLang="en-US" dirty="0"/>
              <a:t>第</a:t>
            </a:r>
            <a:r>
              <a:rPr lang="en-US" altLang="ja-JP" dirty="0"/>
              <a:t>1</a:t>
            </a:r>
            <a:r>
              <a:rPr lang="ja-JP" altLang="en-US" dirty="0"/>
              <a:t>回</a:t>
            </a:r>
            <a:r>
              <a:rPr lang="en-US" altLang="ja-JP" dirty="0"/>
              <a:t>)(57</a:t>
            </a:r>
            <a:r>
              <a:rPr lang="ja-JP" altLang="en-US" dirty="0"/>
              <a:t>万円</a:t>
            </a:r>
            <a:r>
              <a:rPr lang="en-US" altLang="ja-JP" dirty="0"/>
              <a:t>(</a:t>
            </a:r>
            <a:r>
              <a:rPr lang="ja-JP" altLang="en-US" dirty="0"/>
              <a:t>生産性要件を満たした場合は</a:t>
            </a:r>
            <a:r>
              <a:rPr lang="en-US" altLang="ja-JP" dirty="0"/>
              <a:t>72</a:t>
            </a:r>
            <a:r>
              <a:rPr lang="ja-JP" altLang="en-US" dirty="0"/>
              <a:t>万円</a:t>
            </a:r>
            <a:r>
              <a:rPr lang="en-US" altLang="ja-JP" dirty="0"/>
              <a:t>) )</a:t>
            </a:r>
            <a:r>
              <a:rPr lang="ja-JP" altLang="en-US" dirty="0"/>
              <a:t>を、計画期間終了</a:t>
            </a:r>
            <a:r>
              <a:rPr lang="en-US" altLang="ja-JP" dirty="0"/>
              <a:t>3</a:t>
            </a:r>
            <a:r>
              <a:rPr lang="ja-JP" altLang="en-US" dirty="0"/>
              <a:t>年経過後 に目標達成助成</a:t>
            </a:r>
            <a:r>
              <a:rPr lang="en-US" altLang="ja-JP" dirty="0"/>
              <a:t>(</a:t>
            </a:r>
            <a:r>
              <a:rPr lang="ja-JP" altLang="en-US" dirty="0"/>
              <a:t>第</a:t>
            </a:r>
            <a:r>
              <a:rPr lang="en-US" altLang="ja-JP" dirty="0"/>
              <a:t>2</a:t>
            </a:r>
            <a:r>
              <a:rPr lang="ja-JP" altLang="en-US" dirty="0"/>
              <a:t>回</a:t>
            </a:r>
            <a:r>
              <a:rPr lang="en-US" altLang="ja-JP" dirty="0"/>
              <a:t>)(85.5</a:t>
            </a:r>
            <a:r>
              <a:rPr lang="ja-JP" altLang="en-US" dirty="0"/>
              <a:t>万円</a:t>
            </a:r>
            <a:r>
              <a:rPr lang="en-US" altLang="ja-JP" dirty="0"/>
              <a:t>(</a:t>
            </a:r>
            <a:r>
              <a:rPr lang="ja-JP" altLang="en-US" dirty="0"/>
              <a:t>生産性要件を満たした場合は</a:t>
            </a:r>
            <a:r>
              <a:rPr lang="en-US" altLang="ja-JP" dirty="0"/>
              <a:t>108</a:t>
            </a:r>
            <a:r>
              <a:rPr lang="ja-JP" altLang="en-US" dirty="0"/>
              <a:t>万円</a:t>
            </a:r>
            <a:r>
              <a:rPr lang="en-US" altLang="ja-JP" dirty="0"/>
              <a:t>) )</a:t>
            </a:r>
            <a:r>
              <a:rPr lang="ja-JP" altLang="en-US" dirty="0"/>
              <a:t>を</a:t>
            </a:r>
            <a:r>
              <a:rPr lang="ja-JP" altLang="en-US" dirty="0" smtClean="0"/>
              <a:t>支給されます。</a:t>
            </a:r>
            <a:endParaRPr lang="en-US" altLang="ja-JP" dirty="0" smtClean="0"/>
          </a:p>
          <a:p>
            <a:endParaRPr lang="en-US" altLang="ja-JP" dirty="0"/>
          </a:p>
          <a:p>
            <a:r>
              <a:rPr lang="ja-JP" altLang="en-US" dirty="0" smtClean="0"/>
              <a:t> </a:t>
            </a:r>
            <a:endParaRPr lang="ja-JP" altLang="en-US" dirty="0"/>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594179143"/>
              </p:ext>
            </p:extLst>
          </p:nvPr>
        </p:nvGraphicFramePr>
        <p:xfrm>
          <a:off x="677863" y="4070958"/>
          <a:ext cx="8596311" cy="1982930"/>
        </p:xfrm>
        <a:graphic>
          <a:graphicData uri="http://schemas.openxmlformats.org/drawingml/2006/table">
            <a:tbl>
              <a:tblPr/>
              <a:tblGrid>
                <a:gridCol w="2553852"/>
                <a:gridCol w="2880986"/>
                <a:gridCol w="3161473"/>
              </a:tblGrid>
              <a:tr h="991465">
                <a:tc>
                  <a:txBody>
                    <a:bodyPr/>
                    <a:lstStyle/>
                    <a:p>
                      <a:pPr algn="ctr"/>
                      <a:r>
                        <a:rPr lang="ja-JP" altLang="en-US" sz="1400" dirty="0">
                          <a:effectLst/>
                        </a:rPr>
                        <a:t>制度整備助成 </a:t>
                      </a:r>
                    </a:p>
                  </a:txBody>
                  <a:tcPr anchor="ctr">
                    <a:lnL w="3048" cap="flat" cmpd="sng" algn="ctr">
                      <a:solidFill>
                        <a:srgbClr val="000000"/>
                      </a:solidFill>
                      <a:prstDash val="solid"/>
                      <a:round/>
                      <a:headEnd type="none" w="med" len="med"/>
                      <a:tailEnd type="none" w="med" len="med"/>
                    </a:lnL>
                    <a:lnR w="3048" cap="flat" cmpd="sng" algn="ctr">
                      <a:solidFill>
                        <a:srgbClr val="000000"/>
                      </a:solidFill>
                      <a:prstDash val="solid"/>
                      <a:round/>
                      <a:headEnd type="none" w="med" len="med"/>
                      <a:tailEnd type="none" w="med" len="med"/>
                    </a:lnR>
                    <a:lnT w="3048" cap="flat" cmpd="sng" algn="ctr">
                      <a:solidFill>
                        <a:srgbClr val="000000"/>
                      </a:solidFill>
                      <a:prstDash val="solid"/>
                      <a:round/>
                      <a:headEnd type="none" w="med" len="med"/>
                      <a:tailEnd type="none" w="med" len="med"/>
                    </a:lnT>
                    <a:lnB w="3048" cap="flat" cmpd="sng" algn="ctr">
                      <a:solidFill>
                        <a:srgbClr val="000000"/>
                      </a:solidFill>
                      <a:prstDash val="solid"/>
                      <a:round/>
                      <a:headEnd type="none" w="med" len="med"/>
                      <a:tailEnd type="none" w="med" len="med"/>
                    </a:lnB>
                    <a:solidFill>
                      <a:srgbClr val="D8D8D8"/>
                    </a:solidFill>
                  </a:tcPr>
                </a:tc>
                <a:tc>
                  <a:txBody>
                    <a:bodyPr/>
                    <a:lstStyle/>
                    <a:p>
                      <a:pPr algn="ctr"/>
                      <a:r>
                        <a:rPr lang="ja-JP" altLang="en-US" sz="1400" dirty="0">
                          <a:effectLst/>
                        </a:rPr>
                        <a:t>目標達成助成</a:t>
                      </a:r>
                      <a:r>
                        <a:rPr lang="en-US" altLang="ja-JP" sz="1400" dirty="0">
                          <a:effectLst/>
                        </a:rPr>
                        <a:t>(</a:t>
                      </a:r>
                      <a:r>
                        <a:rPr lang="ja-JP" altLang="en-US" sz="1400" dirty="0">
                          <a:effectLst/>
                        </a:rPr>
                        <a:t>第</a:t>
                      </a:r>
                      <a:r>
                        <a:rPr lang="en-US" altLang="ja-JP" sz="1400" dirty="0">
                          <a:effectLst/>
                        </a:rPr>
                        <a:t>1</a:t>
                      </a:r>
                      <a:r>
                        <a:rPr lang="ja-JP" altLang="en-US" sz="1400" dirty="0">
                          <a:effectLst/>
                        </a:rPr>
                        <a:t>回</a:t>
                      </a:r>
                      <a:r>
                        <a:rPr lang="en-US" altLang="ja-JP" sz="1400" dirty="0">
                          <a:effectLst/>
                        </a:rPr>
                        <a:t>) </a:t>
                      </a:r>
                      <a:endParaRPr lang="ja-JP" altLang="en-US" sz="1400" dirty="0">
                        <a:effectLst/>
                      </a:endParaRPr>
                    </a:p>
                  </a:txBody>
                  <a:tcPr anchor="ctr">
                    <a:lnL w="3048" cap="flat" cmpd="sng" algn="ctr">
                      <a:solidFill>
                        <a:srgbClr val="000000"/>
                      </a:solidFill>
                      <a:prstDash val="solid"/>
                      <a:round/>
                      <a:headEnd type="none" w="med" len="med"/>
                      <a:tailEnd type="none" w="med" len="med"/>
                    </a:lnL>
                    <a:lnR w="3048" cap="flat" cmpd="sng" algn="ctr">
                      <a:solidFill>
                        <a:srgbClr val="000000"/>
                      </a:solidFill>
                      <a:prstDash val="solid"/>
                      <a:round/>
                      <a:headEnd type="none" w="med" len="med"/>
                      <a:tailEnd type="none" w="med" len="med"/>
                    </a:lnR>
                    <a:lnT w="3048" cap="flat" cmpd="sng" algn="ctr">
                      <a:solidFill>
                        <a:srgbClr val="000000"/>
                      </a:solidFill>
                      <a:prstDash val="solid"/>
                      <a:round/>
                      <a:headEnd type="none" w="med" len="med"/>
                      <a:tailEnd type="none" w="med" len="med"/>
                    </a:lnT>
                    <a:lnB w="3048" cap="flat" cmpd="sng" algn="ctr">
                      <a:solidFill>
                        <a:srgbClr val="000000"/>
                      </a:solidFill>
                      <a:prstDash val="solid"/>
                      <a:round/>
                      <a:headEnd type="none" w="med" len="med"/>
                      <a:tailEnd type="none" w="med" len="med"/>
                    </a:lnB>
                    <a:solidFill>
                      <a:srgbClr val="D8D8D8"/>
                    </a:solidFill>
                  </a:tcPr>
                </a:tc>
                <a:tc>
                  <a:txBody>
                    <a:bodyPr/>
                    <a:lstStyle/>
                    <a:p>
                      <a:pPr algn="ctr"/>
                      <a:r>
                        <a:rPr lang="ja-JP" altLang="en-US" sz="1400" dirty="0">
                          <a:effectLst/>
                        </a:rPr>
                        <a:t>目標達成助成</a:t>
                      </a:r>
                      <a:r>
                        <a:rPr lang="en-US" altLang="ja-JP" sz="1400" dirty="0">
                          <a:effectLst/>
                        </a:rPr>
                        <a:t>(</a:t>
                      </a:r>
                      <a:r>
                        <a:rPr lang="ja-JP" altLang="en-US" sz="1400" dirty="0">
                          <a:effectLst/>
                        </a:rPr>
                        <a:t>第</a:t>
                      </a:r>
                      <a:r>
                        <a:rPr lang="en-US" altLang="ja-JP" sz="1400" dirty="0">
                          <a:effectLst/>
                        </a:rPr>
                        <a:t>2</a:t>
                      </a:r>
                      <a:r>
                        <a:rPr lang="ja-JP" altLang="en-US" sz="1400" dirty="0">
                          <a:effectLst/>
                        </a:rPr>
                        <a:t>回</a:t>
                      </a:r>
                      <a:r>
                        <a:rPr lang="en-US" altLang="ja-JP" sz="1400" dirty="0">
                          <a:effectLst/>
                        </a:rPr>
                        <a:t>) </a:t>
                      </a:r>
                      <a:endParaRPr lang="ja-JP" altLang="en-US" sz="1400" dirty="0">
                        <a:effectLst/>
                      </a:endParaRPr>
                    </a:p>
                  </a:txBody>
                  <a:tcPr anchor="ctr">
                    <a:lnL w="3048" cap="flat" cmpd="sng" algn="ctr">
                      <a:solidFill>
                        <a:srgbClr val="000000"/>
                      </a:solidFill>
                      <a:prstDash val="solid"/>
                      <a:round/>
                      <a:headEnd type="none" w="med" len="med"/>
                      <a:tailEnd type="none" w="med" len="med"/>
                    </a:lnL>
                    <a:lnR w="3048" cap="flat" cmpd="sng" algn="ctr">
                      <a:solidFill>
                        <a:srgbClr val="000000"/>
                      </a:solidFill>
                      <a:prstDash val="solid"/>
                      <a:round/>
                      <a:headEnd type="none" w="med" len="med"/>
                      <a:tailEnd type="none" w="med" len="med"/>
                    </a:lnR>
                    <a:lnT w="3048" cap="flat" cmpd="sng" algn="ctr">
                      <a:solidFill>
                        <a:srgbClr val="000000"/>
                      </a:solidFill>
                      <a:prstDash val="solid"/>
                      <a:round/>
                      <a:headEnd type="none" w="med" len="med"/>
                      <a:tailEnd type="none" w="med" len="med"/>
                    </a:lnT>
                    <a:lnB w="3048" cap="flat" cmpd="sng" algn="ctr">
                      <a:solidFill>
                        <a:srgbClr val="000000"/>
                      </a:solidFill>
                      <a:prstDash val="solid"/>
                      <a:round/>
                      <a:headEnd type="none" w="med" len="med"/>
                      <a:tailEnd type="none" w="med" len="med"/>
                    </a:lnB>
                    <a:solidFill>
                      <a:srgbClr val="D8D8D8"/>
                    </a:solidFill>
                  </a:tcPr>
                </a:tc>
              </a:tr>
              <a:tr h="991465">
                <a:tc>
                  <a:txBody>
                    <a:bodyPr/>
                    <a:lstStyle/>
                    <a:p>
                      <a:pPr algn="ctr"/>
                      <a:r>
                        <a:rPr lang="en-US" altLang="ja-JP" sz="1400" dirty="0">
                          <a:effectLst/>
                        </a:rPr>
                        <a:t>50</a:t>
                      </a:r>
                      <a:r>
                        <a:rPr lang="ja-JP" altLang="en-US" sz="1400" dirty="0">
                          <a:effectLst/>
                        </a:rPr>
                        <a:t>万円 </a:t>
                      </a:r>
                    </a:p>
                  </a:txBody>
                  <a:tcPr anchor="ctr">
                    <a:lnL w="3048" cap="flat" cmpd="sng" algn="ctr">
                      <a:solidFill>
                        <a:srgbClr val="000000"/>
                      </a:solidFill>
                      <a:prstDash val="solid"/>
                      <a:round/>
                      <a:headEnd type="none" w="med" len="med"/>
                      <a:tailEnd type="none" w="med" len="med"/>
                    </a:lnL>
                    <a:lnR w="3048" cap="flat" cmpd="sng" algn="ctr">
                      <a:solidFill>
                        <a:srgbClr val="000000"/>
                      </a:solidFill>
                      <a:prstDash val="solid"/>
                      <a:round/>
                      <a:headEnd type="none" w="med" len="med"/>
                      <a:tailEnd type="none" w="med" len="med"/>
                    </a:lnR>
                    <a:lnT w="3048" cap="flat" cmpd="sng" algn="ctr">
                      <a:solidFill>
                        <a:srgbClr val="000000"/>
                      </a:solidFill>
                      <a:prstDash val="solid"/>
                      <a:round/>
                      <a:headEnd type="none" w="med" len="med"/>
                      <a:tailEnd type="none" w="med" len="med"/>
                    </a:lnT>
                    <a:lnB w="3048" cap="flat" cmpd="sng" algn="ctr">
                      <a:solidFill>
                        <a:srgbClr val="000000"/>
                      </a:solidFill>
                      <a:prstDash val="solid"/>
                      <a:round/>
                      <a:headEnd type="none" w="med" len="med"/>
                      <a:tailEnd type="none" w="med" len="med"/>
                    </a:lnB>
                    <a:solidFill>
                      <a:srgbClr val="FFFFFF"/>
                    </a:solidFill>
                  </a:tcPr>
                </a:tc>
                <a:tc>
                  <a:txBody>
                    <a:bodyPr/>
                    <a:lstStyle/>
                    <a:p>
                      <a:pPr algn="ctr"/>
                      <a:r>
                        <a:rPr lang="en-US" altLang="ja-JP" sz="1400" dirty="0" smtClean="0">
                          <a:effectLst/>
                        </a:rPr>
                        <a:t>57</a:t>
                      </a:r>
                      <a:r>
                        <a:rPr lang="ja-JP" altLang="en-US" sz="1400" dirty="0" smtClean="0">
                          <a:effectLst/>
                        </a:rPr>
                        <a:t>万円</a:t>
                      </a:r>
                      <a:endParaRPr lang="en-US" altLang="ja-JP" sz="1400" dirty="0" smtClean="0">
                        <a:effectLst/>
                      </a:endParaRPr>
                    </a:p>
                    <a:p>
                      <a:r>
                        <a:rPr lang="en-US" altLang="ja-JP" sz="1400" dirty="0" smtClean="0">
                          <a:effectLst/>
                        </a:rPr>
                        <a:t>(</a:t>
                      </a:r>
                      <a:r>
                        <a:rPr lang="ja-JP" altLang="en-US" sz="1400" dirty="0">
                          <a:effectLst/>
                        </a:rPr>
                        <a:t>生産性要件を満たした場合</a:t>
                      </a:r>
                      <a:r>
                        <a:rPr lang="en-US" altLang="ja-JP" sz="1400" dirty="0" smtClean="0">
                          <a:effectLst/>
                        </a:rPr>
                        <a:t>72</a:t>
                      </a:r>
                      <a:r>
                        <a:rPr lang="ja-JP" altLang="en-US" sz="1400" dirty="0" smtClean="0">
                          <a:effectLst/>
                        </a:rPr>
                        <a:t>円</a:t>
                      </a:r>
                      <a:r>
                        <a:rPr lang="en-US" altLang="ja-JP" sz="1400" dirty="0">
                          <a:effectLst/>
                        </a:rPr>
                        <a:t>) </a:t>
                      </a:r>
                      <a:endParaRPr lang="ja-JP" altLang="en-US" sz="1400" dirty="0">
                        <a:effectLst/>
                      </a:endParaRPr>
                    </a:p>
                  </a:txBody>
                  <a:tcPr anchor="ctr">
                    <a:lnL w="3048" cap="flat" cmpd="sng" algn="ctr">
                      <a:solidFill>
                        <a:srgbClr val="000000"/>
                      </a:solidFill>
                      <a:prstDash val="solid"/>
                      <a:round/>
                      <a:headEnd type="none" w="med" len="med"/>
                      <a:tailEnd type="none" w="med" len="med"/>
                    </a:lnL>
                    <a:lnR w="3048" cap="flat" cmpd="sng" algn="ctr">
                      <a:solidFill>
                        <a:srgbClr val="000000"/>
                      </a:solidFill>
                      <a:prstDash val="solid"/>
                      <a:round/>
                      <a:headEnd type="none" w="med" len="med"/>
                      <a:tailEnd type="none" w="med" len="med"/>
                    </a:lnR>
                    <a:lnT w="3048" cap="flat" cmpd="sng" algn="ctr">
                      <a:solidFill>
                        <a:srgbClr val="000000"/>
                      </a:solidFill>
                      <a:prstDash val="solid"/>
                      <a:round/>
                      <a:headEnd type="none" w="med" len="med"/>
                      <a:tailEnd type="none" w="med" len="med"/>
                    </a:lnT>
                    <a:lnB w="3048" cap="flat" cmpd="sng" algn="ctr">
                      <a:solidFill>
                        <a:srgbClr val="000000"/>
                      </a:solidFill>
                      <a:prstDash val="solid"/>
                      <a:round/>
                      <a:headEnd type="none" w="med" len="med"/>
                      <a:tailEnd type="none" w="med" len="med"/>
                    </a:lnB>
                    <a:solidFill>
                      <a:srgbClr val="FFFFFF"/>
                    </a:solidFill>
                  </a:tcPr>
                </a:tc>
                <a:tc>
                  <a:txBody>
                    <a:bodyPr/>
                    <a:lstStyle/>
                    <a:p>
                      <a:r>
                        <a:rPr lang="ja-JP" altLang="en-US" sz="1400" dirty="0" smtClean="0">
                          <a:effectLst/>
                        </a:rPr>
                        <a:t>　　　　　　</a:t>
                      </a:r>
                      <a:r>
                        <a:rPr lang="ja-JP" altLang="en-US" sz="1400" baseline="0" dirty="0" smtClean="0">
                          <a:effectLst/>
                        </a:rPr>
                        <a:t> </a:t>
                      </a:r>
                      <a:r>
                        <a:rPr lang="en-US" altLang="ja-JP" sz="1400" dirty="0" smtClean="0">
                          <a:effectLst/>
                        </a:rPr>
                        <a:t>85.5</a:t>
                      </a:r>
                      <a:r>
                        <a:rPr lang="ja-JP" altLang="en-US" sz="1400" dirty="0" smtClean="0">
                          <a:effectLst/>
                        </a:rPr>
                        <a:t>万円</a:t>
                      </a:r>
                      <a:endParaRPr lang="en-US" altLang="ja-JP" sz="1400" dirty="0" smtClean="0">
                        <a:effectLst/>
                      </a:endParaRPr>
                    </a:p>
                    <a:p>
                      <a:r>
                        <a:rPr lang="ja-JP" altLang="en-US" sz="1400" dirty="0" smtClean="0">
                          <a:effectLst/>
                        </a:rPr>
                        <a:t> </a:t>
                      </a:r>
                      <a:r>
                        <a:rPr lang="en-US" altLang="ja-JP" sz="1400" dirty="0">
                          <a:effectLst/>
                        </a:rPr>
                        <a:t>(</a:t>
                      </a:r>
                      <a:r>
                        <a:rPr lang="ja-JP" altLang="en-US" sz="1400" dirty="0">
                          <a:effectLst/>
                        </a:rPr>
                        <a:t>生産性要件を満たした場合</a:t>
                      </a:r>
                      <a:r>
                        <a:rPr lang="en-US" altLang="ja-JP" sz="1400" dirty="0">
                          <a:effectLst/>
                        </a:rPr>
                        <a:t>108</a:t>
                      </a:r>
                      <a:r>
                        <a:rPr lang="ja-JP" altLang="en-US" sz="1400" dirty="0">
                          <a:effectLst/>
                        </a:rPr>
                        <a:t>万円</a:t>
                      </a:r>
                      <a:r>
                        <a:rPr lang="en-US" altLang="ja-JP" sz="1400" dirty="0">
                          <a:effectLst/>
                        </a:rPr>
                        <a:t>) </a:t>
                      </a:r>
                      <a:endParaRPr lang="ja-JP" altLang="en-US" sz="1400" dirty="0">
                        <a:effectLst/>
                      </a:endParaRPr>
                    </a:p>
                  </a:txBody>
                  <a:tcPr anchor="ctr">
                    <a:lnL w="3048" cap="flat" cmpd="sng" algn="ctr">
                      <a:solidFill>
                        <a:srgbClr val="000000"/>
                      </a:solidFill>
                      <a:prstDash val="solid"/>
                      <a:round/>
                      <a:headEnd type="none" w="med" len="med"/>
                      <a:tailEnd type="none" w="med" len="med"/>
                    </a:lnL>
                    <a:lnR w="3048" cap="flat" cmpd="sng" algn="ctr">
                      <a:solidFill>
                        <a:srgbClr val="000000"/>
                      </a:solidFill>
                      <a:prstDash val="solid"/>
                      <a:round/>
                      <a:headEnd type="none" w="med" len="med"/>
                      <a:tailEnd type="none" w="med" len="med"/>
                    </a:lnR>
                    <a:lnT w="3048" cap="flat" cmpd="sng" algn="ctr">
                      <a:solidFill>
                        <a:srgbClr val="000000"/>
                      </a:solidFill>
                      <a:prstDash val="solid"/>
                      <a:round/>
                      <a:headEnd type="none" w="med" len="med"/>
                      <a:tailEnd type="none" w="med" len="med"/>
                    </a:lnT>
                    <a:lnB w="3048"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26985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3 </a:t>
            </a:r>
            <a:r>
              <a:rPr lang="ja-JP" altLang="en-US" dirty="0"/>
              <a:t>キャリアアップ助成金 </a:t>
            </a:r>
            <a:r>
              <a:rPr lang="en-US" altLang="ja-JP" dirty="0"/>
              <a:t>(</a:t>
            </a:r>
            <a:r>
              <a:rPr lang="ja-JP" altLang="en-US" dirty="0"/>
              <a:t>正社員化コース</a:t>
            </a:r>
            <a:r>
              <a:rPr lang="en-US" altLang="ja-JP" dirty="0"/>
              <a:t>) </a:t>
            </a:r>
            <a:r>
              <a:rPr lang="ja-JP" altLang="en-US" dirty="0"/>
              <a:t/>
            </a:r>
            <a:br>
              <a:rPr lang="ja-JP" altLang="en-US" dirty="0"/>
            </a:br>
            <a:endParaRPr kumimoji="1" lang="ja-JP" altLang="en-US" dirty="0"/>
          </a:p>
        </p:txBody>
      </p:sp>
      <p:sp>
        <p:nvSpPr>
          <p:cNvPr id="3" name="コンテンツ プレースホルダー 2"/>
          <p:cNvSpPr>
            <a:spLocks noGrp="1"/>
          </p:cNvSpPr>
          <p:nvPr>
            <p:ph idx="1"/>
          </p:nvPr>
        </p:nvSpPr>
        <p:spPr/>
        <p:txBody>
          <a:bodyPr/>
          <a:lstStyle/>
          <a:p>
            <a:r>
              <a:rPr lang="ja-JP" altLang="en-US" sz="2000" dirty="0"/>
              <a:t>非正規雇用の労働者の企業内でのキャリアアップ等を</a:t>
            </a:r>
            <a:r>
              <a:rPr lang="ja-JP" altLang="en-US" sz="2000" dirty="0" smtClean="0"/>
              <a:t>促進する</a:t>
            </a:r>
            <a:r>
              <a:rPr lang="ja-JP" altLang="en-US" sz="2000" dirty="0"/>
              <a:t>ための助成金 </a:t>
            </a:r>
            <a:endParaRPr lang="en-US" altLang="ja-JP" sz="2000" dirty="0" smtClean="0"/>
          </a:p>
          <a:p>
            <a:endParaRPr lang="ja-JP" altLang="en-US" sz="2000" dirty="0"/>
          </a:p>
          <a:p>
            <a:r>
              <a:rPr lang="en-US" altLang="ja-JP" sz="2800" dirty="0"/>
              <a:t>1</a:t>
            </a:r>
            <a:r>
              <a:rPr lang="ja-JP" altLang="en-US" sz="2800" dirty="0"/>
              <a:t>有期→正規</a:t>
            </a:r>
            <a:r>
              <a:rPr lang="en-US" altLang="ja-JP" sz="2800" dirty="0"/>
              <a:t>:1</a:t>
            </a:r>
            <a:r>
              <a:rPr lang="ja-JP" altLang="en-US" sz="2800" dirty="0"/>
              <a:t>人当たり</a:t>
            </a:r>
            <a:r>
              <a:rPr lang="en-US" altLang="ja-JP" sz="2800" dirty="0"/>
              <a:t>57</a:t>
            </a:r>
            <a:r>
              <a:rPr lang="ja-JP" altLang="en-US" sz="2800" dirty="0"/>
              <a:t>万円</a:t>
            </a:r>
            <a:r>
              <a:rPr lang="en-US" altLang="ja-JP" sz="2800" dirty="0"/>
              <a:t>(72</a:t>
            </a:r>
            <a:r>
              <a:rPr lang="ja-JP" altLang="en-US" sz="2800" dirty="0"/>
              <a:t>万円</a:t>
            </a:r>
            <a:r>
              <a:rPr lang="en-US" altLang="ja-JP" sz="2800" dirty="0"/>
              <a:t>) </a:t>
            </a:r>
            <a:endParaRPr lang="en-US" altLang="ja-JP" sz="2800" dirty="0" smtClean="0"/>
          </a:p>
          <a:p>
            <a:r>
              <a:rPr lang="en-US" altLang="ja-JP" sz="2800" dirty="0" smtClean="0"/>
              <a:t>2</a:t>
            </a:r>
            <a:r>
              <a:rPr lang="ja-JP" altLang="en-US" sz="2800" dirty="0"/>
              <a:t>有期→無期</a:t>
            </a:r>
            <a:r>
              <a:rPr lang="en-US" altLang="ja-JP" sz="2800" dirty="0"/>
              <a:t>:1</a:t>
            </a:r>
            <a:r>
              <a:rPr lang="ja-JP" altLang="en-US" sz="2800" dirty="0"/>
              <a:t>人当たり</a:t>
            </a:r>
            <a:r>
              <a:rPr lang="en-US" altLang="ja-JP" sz="2800" dirty="0"/>
              <a:t>28</a:t>
            </a:r>
            <a:r>
              <a:rPr lang="en-US" altLang="ja-JP" sz="2800" b="1" dirty="0"/>
              <a:t>.</a:t>
            </a:r>
            <a:r>
              <a:rPr lang="en-US" altLang="ja-JP" sz="2800" dirty="0"/>
              <a:t>5</a:t>
            </a:r>
            <a:r>
              <a:rPr lang="ja-JP" altLang="en-US" sz="2800" dirty="0"/>
              <a:t>万円</a:t>
            </a:r>
            <a:r>
              <a:rPr lang="en-US" altLang="ja-JP" sz="2800" dirty="0"/>
              <a:t>(36</a:t>
            </a:r>
            <a:r>
              <a:rPr lang="ja-JP" altLang="en-US" sz="2800" dirty="0"/>
              <a:t>万円</a:t>
            </a:r>
            <a:r>
              <a:rPr lang="en-US" altLang="ja-JP" sz="2800" dirty="0"/>
              <a:t>) </a:t>
            </a:r>
            <a:endParaRPr lang="en-US" altLang="ja-JP" sz="2800" dirty="0" smtClean="0"/>
          </a:p>
          <a:p>
            <a:r>
              <a:rPr lang="en-US" altLang="ja-JP" sz="2800" dirty="0" smtClean="0"/>
              <a:t>3</a:t>
            </a:r>
            <a:r>
              <a:rPr lang="ja-JP" altLang="en-US" sz="2800" dirty="0"/>
              <a:t>無期→正規</a:t>
            </a:r>
            <a:r>
              <a:rPr lang="en-US" altLang="ja-JP" sz="2800" dirty="0"/>
              <a:t>:1</a:t>
            </a:r>
            <a:r>
              <a:rPr lang="ja-JP" altLang="en-US" sz="2800" dirty="0"/>
              <a:t>人当たり</a:t>
            </a:r>
            <a:r>
              <a:rPr lang="en-US" altLang="ja-JP" sz="2800" dirty="0"/>
              <a:t>28</a:t>
            </a:r>
            <a:r>
              <a:rPr lang="en-US" altLang="ja-JP" sz="2800" b="1" dirty="0"/>
              <a:t>.</a:t>
            </a:r>
            <a:r>
              <a:rPr lang="en-US" altLang="ja-JP" sz="2800" dirty="0"/>
              <a:t>5</a:t>
            </a:r>
            <a:r>
              <a:rPr lang="ja-JP" altLang="en-US" sz="2800" dirty="0"/>
              <a:t>万円</a:t>
            </a:r>
            <a:r>
              <a:rPr lang="en-US" altLang="ja-JP" sz="2800" dirty="0"/>
              <a:t>(36</a:t>
            </a:r>
            <a:r>
              <a:rPr lang="ja-JP" altLang="en-US" sz="2800" dirty="0"/>
              <a:t>万円</a:t>
            </a:r>
            <a:r>
              <a:rPr lang="en-US" altLang="ja-JP" sz="2800" dirty="0"/>
              <a:t>) </a:t>
            </a:r>
            <a:endParaRPr lang="en-US" altLang="ja-JP" sz="2800" dirty="0" smtClean="0"/>
          </a:p>
          <a:p>
            <a:r>
              <a:rPr lang="en-US" altLang="ja-JP" sz="2800" dirty="0" smtClean="0"/>
              <a:t>4</a:t>
            </a:r>
            <a:r>
              <a:rPr lang="ja-JP" altLang="en-US" sz="2800" dirty="0"/>
              <a:t>派遣労働者→正規</a:t>
            </a:r>
            <a:r>
              <a:rPr lang="en-US" altLang="ja-JP" sz="2800" dirty="0"/>
              <a:t>:1</a:t>
            </a:r>
            <a:r>
              <a:rPr lang="ja-JP" altLang="en-US" sz="2800" dirty="0"/>
              <a:t>人当たり</a:t>
            </a:r>
            <a:r>
              <a:rPr lang="en-US" altLang="ja-JP" sz="2800" dirty="0"/>
              <a:t>28</a:t>
            </a:r>
            <a:r>
              <a:rPr lang="en-US" altLang="ja-JP" sz="2800" b="1" dirty="0"/>
              <a:t>.</a:t>
            </a:r>
            <a:r>
              <a:rPr lang="en-US" altLang="ja-JP" sz="2800" dirty="0"/>
              <a:t>5</a:t>
            </a:r>
            <a:r>
              <a:rPr lang="ja-JP" altLang="en-US" sz="2800" dirty="0"/>
              <a:t>万円</a:t>
            </a:r>
            <a:r>
              <a:rPr lang="en-US" altLang="ja-JP" sz="2800" dirty="0"/>
              <a:t>(36</a:t>
            </a:r>
            <a:r>
              <a:rPr lang="ja-JP" altLang="en-US" sz="2800" dirty="0"/>
              <a:t>万円</a:t>
            </a:r>
            <a:r>
              <a:rPr lang="en-US" altLang="ja-JP" sz="2800" dirty="0"/>
              <a:t>) </a:t>
            </a:r>
            <a:endParaRPr lang="ja-JP" altLang="en-US" sz="2800" dirty="0"/>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dirty="0"/>
          </a:p>
        </p:txBody>
      </p:sp>
    </p:spTree>
    <p:extLst>
      <p:ext uri="{BB962C8B-B14F-4D97-AF65-F5344CB8AC3E}">
        <p14:creationId xmlns:p14="http://schemas.microsoft.com/office/powerpoint/2010/main" val="1642287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その他のキャリアアップ助成金</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Wingdings" charset="2"/>
              <a:buChar char="l"/>
            </a:pPr>
            <a:r>
              <a:rPr kumimoji="1" lang="ja-JP" altLang="en-US" dirty="0" smtClean="0"/>
              <a:t>賃金規定等改定コース</a:t>
            </a:r>
            <a:r>
              <a:rPr lang="en-US" altLang="ja-JP" dirty="0"/>
              <a:t>	</a:t>
            </a:r>
            <a:r>
              <a:rPr lang="ja-JP" altLang="en-US" dirty="0" smtClean="0"/>
              <a:t>　</a:t>
            </a:r>
            <a:r>
              <a:rPr lang="en-US" altLang="ja-JP" dirty="0" smtClean="0"/>
              <a:t>	</a:t>
            </a:r>
            <a:r>
              <a:rPr lang="ja-JP" altLang="en-US" dirty="0" smtClean="0"/>
              <a:t>　</a:t>
            </a:r>
            <a:endParaRPr lang="en-US" altLang="ja-JP" dirty="0"/>
          </a:p>
          <a:p>
            <a:pPr lvl="1">
              <a:buFont typeface="Wingdings" charset="2"/>
              <a:buChar char="l"/>
            </a:pPr>
            <a:r>
              <a:rPr lang="ja-JP" altLang="en-US" dirty="0" smtClean="0"/>
              <a:t>すべてまたは１部の有期契約労働者等の基本給の賃金規定等を増額改定し、昇給した場合に助成される</a:t>
            </a:r>
            <a:endParaRPr lang="en-US" altLang="ja-JP" dirty="0"/>
          </a:p>
          <a:p>
            <a:pPr>
              <a:buFont typeface="Wingdings" charset="2"/>
              <a:buChar char="l"/>
            </a:pPr>
            <a:r>
              <a:rPr lang="ja-JP" altLang="en-US" dirty="0" smtClean="0"/>
              <a:t>健康診断制度コース</a:t>
            </a:r>
            <a:endParaRPr lang="en-US" altLang="ja-JP" dirty="0" smtClean="0"/>
          </a:p>
          <a:p>
            <a:pPr lvl="1">
              <a:buFont typeface="Wingdings" charset="2"/>
              <a:buChar char="l"/>
            </a:pPr>
            <a:r>
              <a:rPr lang="ja-JP" altLang="en-US" dirty="0"/>
              <a:t>　</a:t>
            </a:r>
            <a:r>
              <a:rPr lang="ja-JP" altLang="en-US" dirty="0" smtClean="0"/>
              <a:t>有期契約労働者等に「法定外の健康診断制度」を新たに規定し、延べ４人以上実施した場合に助成される</a:t>
            </a:r>
            <a:endParaRPr lang="en-US" altLang="ja-JP" dirty="0" smtClean="0"/>
          </a:p>
          <a:p>
            <a:pPr>
              <a:buFont typeface="Wingdings" charset="2"/>
              <a:buChar char="l"/>
            </a:pPr>
            <a:r>
              <a:rPr lang="ja-JP" altLang="en-US" dirty="0" smtClean="0"/>
              <a:t>賃金規定等共通化コース</a:t>
            </a:r>
            <a:endParaRPr lang="en-US" altLang="ja-JP" dirty="0" smtClean="0"/>
          </a:p>
          <a:p>
            <a:pPr lvl="1">
              <a:buFont typeface="Wingdings" charset="2"/>
              <a:buChar char="l"/>
            </a:pPr>
            <a:r>
              <a:rPr lang="ja-JP" altLang="en-US" dirty="0" smtClean="0"/>
              <a:t>有期契約労働者等に正規雇用労働者と共通の職務等に応じた賃金規定等を作成し、適用した場合に助成される</a:t>
            </a:r>
            <a:endParaRPr lang="en-US" altLang="ja-JP" dirty="0" smtClean="0"/>
          </a:p>
          <a:p>
            <a:pPr>
              <a:buFont typeface="Wingdings" charset="2"/>
              <a:buChar char="l"/>
            </a:pPr>
            <a:r>
              <a:rPr lang="ja-JP" altLang="en-US" dirty="0" smtClean="0"/>
              <a:t>諸手当制度共通化コース</a:t>
            </a:r>
            <a:endParaRPr lang="en-US" altLang="ja-JP" dirty="0" smtClean="0"/>
          </a:p>
          <a:p>
            <a:pPr lvl="1">
              <a:buFont typeface="Wingdings" charset="2"/>
              <a:buChar char="l"/>
            </a:pPr>
            <a:r>
              <a:rPr lang="ja-JP" altLang="en-US" dirty="0" smtClean="0"/>
              <a:t>有期契約労働者等に正規雇用労働者と共通の諸手当制度を新たに設け、敵</a:t>
            </a:r>
            <a:r>
              <a:rPr lang="en-US" altLang="ja-JP" dirty="0" smtClean="0"/>
              <a:t>y</a:t>
            </a:r>
            <a:r>
              <a:rPr lang="ja-JP" altLang="en-US" dirty="0" smtClean="0"/>
              <a:t>ぷした場合に助成される</a:t>
            </a:r>
            <a:endParaRPr lang="en-US" altLang="ja-JP" dirty="0" smtClean="0"/>
          </a:p>
        </p:txBody>
      </p:sp>
    </p:spTree>
    <p:extLst>
      <p:ext uri="{BB962C8B-B14F-4D97-AF65-F5344CB8AC3E}">
        <p14:creationId xmlns:p14="http://schemas.microsoft.com/office/powerpoint/2010/main" val="1790670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280" y="100209"/>
            <a:ext cx="10058400" cy="2104372"/>
          </a:xfrm>
        </p:spPr>
        <p:txBody>
          <a:bodyPr>
            <a:noAutofit/>
          </a:bodyPr>
          <a:lstStyle/>
          <a:p>
            <a:r>
              <a:rPr lang="en-US" altLang="ja-JP" sz="3200" dirty="0" smtClean="0"/>
              <a:t/>
            </a:r>
            <a:br>
              <a:rPr lang="en-US" altLang="ja-JP" sz="3200" dirty="0" smtClean="0"/>
            </a:br>
            <a:r>
              <a:rPr lang="en-US" altLang="ja-JP" sz="3200"/>
              <a:t/>
            </a:r>
            <a:br>
              <a:rPr lang="en-US" altLang="ja-JP" sz="3200"/>
            </a:br>
            <a:r>
              <a:rPr lang="en-US" altLang="ja-JP" sz="3200" smtClean="0"/>
              <a:t/>
            </a:r>
            <a:br>
              <a:rPr lang="en-US" altLang="ja-JP" sz="3200" smtClean="0"/>
            </a:br>
            <a:r>
              <a:rPr lang="en-US" altLang="ja-JP" sz="3200"/>
              <a:t/>
            </a:r>
            <a:br>
              <a:rPr lang="en-US" altLang="ja-JP" sz="3200"/>
            </a:br>
            <a:r>
              <a:rPr lang="en-US" altLang="ja-JP" smtClean="0"/>
              <a:t>4</a:t>
            </a:r>
            <a:r>
              <a:rPr lang="en-US" altLang="ja-JP" dirty="0" smtClean="0"/>
              <a:t>.</a:t>
            </a:r>
            <a:r>
              <a:rPr lang="ja-JP" altLang="en-US" dirty="0" smtClean="0"/>
              <a:t>人材開発支援助成金 </a:t>
            </a:r>
            <a:r>
              <a:rPr lang="en-US" altLang="ja-JP" sz="3200" dirty="0" smtClean="0"/>
              <a:t/>
            </a:r>
            <a:br>
              <a:rPr lang="en-US" altLang="ja-JP" sz="3200" dirty="0" smtClean="0"/>
            </a:br>
            <a:r>
              <a:rPr lang="en-US" altLang="ja-JP" sz="3200" dirty="0" smtClean="0"/>
              <a:t>(</a:t>
            </a:r>
            <a:r>
              <a:rPr lang="ja-JP" altLang="en-US" sz="3200" dirty="0" smtClean="0"/>
              <a:t>旧キャリア形成促進助成金</a:t>
            </a:r>
            <a:r>
              <a:rPr lang="en-US" altLang="ja-JP" sz="3200" dirty="0" smtClean="0"/>
              <a:t>) </a:t>
            </a:r>
            <a:r>
              <a:rPr lang="ja-JP" altLang="en-US" sz="3200" dirty="0" smtClean="0"/>
              <a:t>キャリア形成支援制度導入コース </a:t>
            </a:r>
            <a:r>
              <a:rPr lang="ja-JP" altLang="en-US" sz="3200" dirty="0"/>
              <a:t/>
            </a:r>
            <a:br>
              <a:rPr lang="ja-JP" altLang="en-US" sz="3200" dirty="0"/>
            </a:br>
            <a:endParaRPr kumimoji="1" lang="ja-JP" altLang="en-US" sz="3200" dirty="0"/>
          </a:p>
        </p:txBody>
      </p:sp>
      <p:sp>
        <p:nvSpPr>
          <p:cNvPr id="3" name="コンテンツ プレースホルダー 2"/>
          <p:cNvSpPr>
            <a:spLocks noGrp="1"/>
          </p:cNvSpPr>
          <p:nvPr>
            <p:ph idx="1"/>
          </p:nvPr>
        </p:nvSpPr>
        <p:spPr/>
        <p:txBody>
          <a:bodyPr>
            <a:normAutofit/>
          </a:bodyPr>
          <a:lstStyle/>
          <a:p>
            <a:endParaRPr lang="en-US" altLang="ja-JP" sz="2400" dirty="0" smtClean="0"/>
          </a:p>
          <a:p>
            <a:r>
              <a:rPr lang="ja-JP" altLang="en-US" sz="2400" dirty="0" smtClean="0"/>
              <a:t>・セルフ</a:t>
            </a:r>
            <a:r>
              <a:rPr lang="ja-JP" altLang="en-US" sz="2400" dirty="0"/>
              <a:t>・キャリアドック制度 定期的にキャリアコンサルテイングを実施する制度 </a:t>
            </a:r>
            <a:endParaRPr lang="en-US" altLang="ja-JP" sz="2400" dirty="0" smtClean="0"/>
          </a:p>
          <a:p>
            <a:endParaRPr lang="ja-JP" altLang="en-US" sz="2400" dirty="0"/>
          </a:p>
          <a:p>
            <a:r>
              <a:rPr lang="ja-JP" altLang="en-US" sz="2400" dirty="0" smtClean="0"/>
              <a:t>・教育</a:t>
            </a:r>
            <a:r>
              <a:rPr lang="ja-JP" altLang="en-US" sz="2400" dirty="0"/>
              <a:t>訓練休暇制度又は教育訓練短時間勤務制度を取得させる制度 </a:t>
            </a:r>
            <a:endParaRPr lang="en-US" altLang="ja-JP" sz="2400" dirty="0" smtClean="0"/>
          </a:p>
          <a:p>
            <a:endParaRPr lang="en-US" altLang="ja-JP" sz="2400" dirty="0"/>
          </a:p>
          <a:p>
            <a:r>
              <a:rPr lang="ja-JP" altLang="en-US" sz="2400" dirty="0" smtClean="0"/>
              <a:t>・助成</a:t>
            </a:r>
            <a:r>
              <a:rPr lang="ja-JP" altLang="en-US" sz="2400" dirty="0"/>
              <a:t>金額</a:t>
            </a:r>
            <a:r>
              <a:rPr lang="en-US" altLang="ja-JP" sz="2400" dirty="0"/>
              <a:t>:</a:t>
            </a:r>
            <a:br>
              <a:rPr lang="en-US" altLang="ja-JP" sz="2400" dirty="0"/>
            </a:br>
            <a:r>
              <a:rPr lang="ja-JP" altLang="en-US" sz="2400" dirty="0"/>
              <a:t> </a:t>
            </a:r>
            <a:r>
              <a:rPr lang="ja-JP" altLang="en-US" sz="2400" dirty="0" smtClean="0"/>
              <a:t> 制度</a:t>
            </a:r>
            <a:r>
              <a:rPr lang="ja-JP" altLang="en-US" sz="2400" dirty="0"/>
              <a:t>導入実施助成 </a:t>
            </a:r>
            <a:r>
              <a:rPr lang="en-US" altLang="ja-JP" sz="2400" dirty="0" smtClean="0"/>
              <a:t>  </a:t>
            </a:r>
            <a:r>
              <a:rPr lang="ja-JP" altLang="en-US" sz="2400" dirty="0" smtClean="0"/>
              <a:t>各制度</a:t>
            </a:r>
            <a:r>
              <a:rPr lang="en-US" altLang="ja-JP" sz="2400" dirty="0"/>
              <a:t>47</a:t>
            </a:r>
            <a:r>
              <a:rPr lang="en-US" altLang="ja-JP" sz="2400" b="1" dirty="0"/>
              <a:t>.</a:t>
            </a:r>
            <a:r>
              <a:rPr lang="en-US" altLang="ja-JP" sz="2400" dirty="0"/>
              <a:t>5</a:t>
            </a:r>
            <a:r>
              <a:rPr lang="ja-JP" altLang="en-US" sz="2400" dirty="0"/>
              <a:t>万円 </a:t>
            </a:r>
            <a:r>
              <a:rPr lang="en-US" altLang="ja-JP" sz="2400" dirty="0" smtClean="0"/>
              <a:t>(</a:t>
            </a:r>
            <a:r>
              <a:rPr lang="ja-JP" altLang="en-US" sz="2400" dirty="0"/>
              <a:t>生産性要件満たす場合</a:t>
            </a:r>
            <a:r>
              <a:rPr lang="en-US" altLang="ja-JP" sz="2400" dirty="0"/>
              <a:t>60</a:t>
            </a:r>
            <a:r>
              <a:rPr lang="ja-JP" altLang="en-US" sz="2400" dirty="0"/>
              <a:t>万円</a:t>
            </a:r>
            <a:r>
              <a:rPr lang="en-US" altLang="ja-JP" sz="2400" dirty="0"/>
              <a:t>) </a:t>
            </a:r>
            <a:endParaRPr lang="ja-JP" altLang="en-US" sz="2400" dirty="0"/>
          </a:p>
          <a:p>
            <a:endParaRPr kumimoji="1" lang="ja-JP" altLang="en-US" sz="2400" dirty="0"/>
          </a:p>
        </p:txBody>
      </p:sp>
    </p:spTree>
    <p:extLst>
      <p:ext uri="{BB962C8B-B14F-4D97-AF65-F5344CB8AC3E}">
        <p14:creationId xmlns:p14="http://schemas.microsoft.com/office/powerpoint/2010/main" val="319537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a:t>
            </a:r>
            <a:r>
              <a:rPr lang="ja-JP" altLang="en-US" dirty="0"/>
              <a:t>人事評価改善等助成金</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1202499" y="1277655"/>
            <a:ext cx="8931057" cy="4860098"/>
          </a:xfrm>
        </p:spPr>
        <p:txBody>
          <a:bodyPr>
            <a:normAutofit fontScale="25000" lnSpcReduction="20000"/>
          </a:bodyPr>
          <a:lstStyle/>
          <a:p>
            <a:pPr marL="0" indent="0">
              <a:buNone/>
            </a:pPr>
            <a:r>
              <a:rPr kumimoji="1" lang="ja-JP" altLang="en-US" sz="2600" dirty="0" smtClean="0"/>
              <a:t>　</a:t>
            </a:r>
            <a:r>
              <a:rPr kumimoji="1" lang="ja-JP" altLang="en-US" sz="8000" dirty="0" smtClean="0"/>
              <a:t>生産性向上に資する人事評価制度と賃金制度を整備することを通じて、</a:t>
            </a:r>
            <a:endParaRPr kumimoji="1" lang="en-US" altLang="ja-JP" sz="8000" dirty="0" smtClean="0"/>
          </a:p>
          <a:p>
            <a:pPr marL="0" indent="0">
              <a:buNone/>
            </a:pPr>
            <a:r>
              <a:rPr kumimoji="1" lang="ja-JP" altLang="en-US" sz="8000" dirty="0" smtClean="0"/>
              <a:t>　生産性の向上、賃金アップ及び離職率の低下を図る事業主に対する助成で、</a:t>
            </a:r>
            <a:endParaRPr kumimoji="1" lang="en-US" altLang="ja-JP" sz="8000" dirty="0" smtClean="0"/>
          </a:p>
          <a:p>
            <a:pPr marL="0" indent="0">
              <a:buNone/>
            </a:pPr>
            <a:r>
              <a:rPr kumimoji="1" lang="ja-JP" altLang="en-US" sz="8000" dirty="0" smtClean="0"/>
              <a:t>　人材不足を解消することを目的。</a:t>
            </a:r>
            <a:endParaRPr lang="en-US" altLang="ja-JP" sz="8000" dirty="0" smtClean="0"/>
          </a:p>
          <a:p>
            <a:pPr marL="0" indent="0">
              <a:buNone/>
            </a:pPr>
            <a:endParaRPr kumimoji="1" lang="en-US" altLang="ja-JP" sz="8000" dirty="0"/>
          </a:p>
          <a:p>
            <a:pPr marL="0" indent="0">
              <a:buNone/>
            </a:pPr>
            <a:r>
              <a:rPr lang="ja-JP" altLang="en-US" sz="8000" dirty="0" smtClean="0"/>
              <a:t>　１、制度整備助成　　受給額：５０万円</a:t>
            </a:r>
            <a:endParaRPr lang="en-US" altLang="ja-JP" sz="8000" dirty="0"/>
          </a:p>
          <a:p>
            <a:pPr marL="0" indent="0">
              <a:buNone/>
            </a:pPr>
            <a:r>
              <a:rPr kumimoji="1" lang="ja-JP" altLang="en-US" sz="8000" dirty="0"/>
              <a:t>　</a:t>
            </a:r>
            <a:r>
              <a:rPr kumimoji="1" lang="ja-JP" altLang="en-US" sz="8000" dirty="0" smtClean="0"/>
              <a:t>　（１）人事評価制度等整備機構計画の認定</a:t>
            </a:r>
            <a:endParaRPr kumimoji="1" lang="en-US" altLang="ja-JP" sz="8000" dirty="0" smtClean="0"/>
          </a:p>
          <a:p>
            <a:pPr marL="0" indent="0">
              <a:buNone/>
            </a:pPr>
            <a:r>
              <a:rPr lang="ja-JP" altLang="en-US" sz="8000" dirty="0"/>
              <a:t>　</a:t>
            </a:r>
            <a:r>
              <a:rPr lang="ja-JP" altLang="en-US" sz="8000" dirty="0" smtClean="0"/>
              <a:t>　（２）人事評価制度等の整備・実施</a:t>
            </a:r>
            <a:endParaRPr lang="en-US" altLang="ja-JP" sz="8000" dirty="0" smtClean="0"/>
          </a:p>
          <a:p>
            <a:pPr marL="0" indent="0">
              <a:buNone/>
            </a:pPr>
            <a:endParaRPr lang="en-US" altLang="ja-JP" sz="8000" dirty="0" smtClean="0"/>
          </a:p>
          <a:p>
            <a:pPr marL="0" indent="0">
              <a:buNone/>
            </a:pPr>
            <a:r>
              <a:rPr kumimoji="1" lang="ja-JP" altLang="en-US" sz="8000" dirty="0" smtClean="0"/>
              <a:t>　２、目標達成助成　　受給額：８０万円</a:t>
            </a:r>
            <a:endParaRPr kumimoji="1" lang="en-US" altLang="ja-JP" sz="8000" dirty="0" smtClean="0"/>
          </a:p>
          <a:p>
            <a:pPr marL="0" indent="0">
              <a:buNone/>
            </a:pPr>
            <a:r>
              <a:rPr lang="ja-JP" altLang="en-US" sz="8000" dirty="0"/>
              <a:t>　</a:t>
            </a:r>
            <a:r>
              <a:rPr lang="ja-JP" altLang="en-US" sz="8000" dirty="0" smtClean="0"/>
              <a:t>　（１）生産性の向上</a:t>
            </a:r>
            <a:endParaRPr lang="en-US" altLang="ja-JP" sz="8000" dirty="0" smtClean="0"/>
          </a:p>
          <a:p>
            <a:pPr marL="0" indent="0">
              <a:buNone/>
            </a:pPr>
            <a:r>
              <a:rPr kumimoji="1" lang="ja-JP" altLang="en-US" sz="8000" dirty="0"/>
              <a:t>　</a:t>
            </a:r>
            <a:r>
              <a:rPr kumimoji="1" lang="ja-JP" altLang="en-US" sz="8000" dirty="0" smtClean="0"/>
              <a:t>　（２）賃金の増加</a:t>
            </a:r>
            <a:endParaRPr kumimoji="1" lang="en-US" altLang="ja-JP" sz="8000" dirty="0" smtClean="0"/>
          </a:p>
          <a:p>
            <a:pPr marL="0" indent="0">
              <a:buNone/>
            </a:pPr>
            <a:r>
              <a:rPr lang="ja-JP" altLang="en-US" sz="8000" dirty="0"/>
              <a:t>　</a:t>
            </a:r>
            <a:r>
              <a:rPr lang="ja-JP" altLang="en-US" sz="8000" dirty="0" smtClean="0"/>
              <a:t>　（３）離職率の低下</a:t>
            </a:r>
            <a:endParaRPr lang="en-US" altLang="ja-JP" sz="8000" dirty="0" smtClean="0"/>
          </a:p>
          <a:p>
            <a:pPr marL="0" indent="0">
              <a:buNone/>
            </a:pPr>
            <a:endParaRPr lang="en-US" altLang="ja-JP" sz="1600" dirty="0" smtClean="0"/>
          </a:p>
          <a:p>
            <a:pPr marL="0" indent="0">
              <a:buNone/>
            </a:pPr>
            <a:r>
              <a:rPr kumimoji="1" lang="ja-JP" altLang="en-US" sz="1600" dirty="0"/>
              <a:t>　</a:t>
            </a:r>
            <a:r>
              <a:rPr kumimoji="1" lang="ja-JP" altLang="en-US" sz="1600" dirty="0" smtClean="0"/>
              <a:t>　　　</a:t>
            </a:r>
            <a:endParaRPr kumimoji="1" lang="en-US" altLang="ja-JP" sz="1600" dirty="0" smtClean="0"/>
          </a:p>
          <a:p>
            <a:pPr marL="0" indent="0">
              <a:buNone/>
            </a:pPr>
            <a:endParaRPr lang="en-US" altLang="ja-JP" sz="1600" dirty="0"/>
          </a:p>
          <a:p>
            <a:pPr marL="0" indent="0">
              <a:buNone/>
            </a:pPr>
            <a:r>
              <a:rPr kumimoji="1" lang="ja-JP" altLang="en-US" sz="1600" dirty="0" smtClean="0"/>
              <a:t>　</a:t>
            </a:r>
            <a:endParaRPr kumimoji="1" lang="en-US" altLang="ja-JP" sz="1600" dirty="0"/>
          </a:p>
        </p:txBody>
      </p:sp>
    </p:spTree>
    <p:extLst>
      <p:ext uri="{BB962C8B-B14F-4D97-AF65-F5344CB8AC3E}">
        <p14:creationId xmlns:p14="http://schemas.microsoft.com/office/powerpoint/2010/main" val="1765359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280" y="286604"/>
            <a:ext cx="10058400" cy="953474"/>
          </a:xfrm>
        </p:spPr>
        <p:txBody>
          <a:bodyPr/>
          <a:lstStyle/>
          <a:p>
            <a:r>
              <a:rPr kumimoji="1" lang="ja-JP" altLang="en-US" dirty="0" smtClean="0"/>
              <a:t>助成金活用の</a:t>
            </a:r>
            <a:r>
              <a:rPr kumimoji="1" lang="ja-JP" altLang="en-US" smtClean="0"/>
              <a:t>考え方と捉え方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今の雇用や社員教育など、人事や労務管理の悩みや問題。</a:t>
            </a:r>
            <a:endParaRPr kumimoji="1" lang="en-US" altLang="ja-JP" sz="2800" dirty="0" smtClean="0"/>
          </a:p>
          <a:p>
            <a:r>
              <a:rPr lang="ja-JP" altLang="en-US" dirty="0" smtClean="0"/>
              <a:t>　　　　　　　　　　　　　　　　　　　　　　　　　　</a:t>
            </a:r>
            <a:endParaRPr lang="en-US" altLang="ja-JP" sz="3600" dirty="0" smtClean="0">
              <a:solidFill>
                <a:schemeClr val="tx1"/>
              </a:solidFill>
            </a:endParaRPr>
          </a:p>
          <a:p>
            <a:r>
              <a:rPr kumimoji="1" lang="ja-JP" altLang="en-US" sz="2800" dirty="0" smtClean="0">
                <a:solidFill>
                  <a:schemeClr val="tx1"/>
                </a:solidFill>
              </a:rPr>
              <a:t>これを解決するための制度や取組みを導入して、計画的に実施していく。</a:t>
            </a:r>
            <a:endParaRPr kumimoji="1" lang="en-US" altLang="ja-JP" sz="2800" dirty="0" smtClean="0">
              <a:solidFill>
                <a:schemeClr val="tx1"/>
              </a:solidFill>
            </a:endParaRPr>
          </a:p>
          <a:p>
            <a:endParaRPr lang="en-US" altLang="ja-JP" sz="2800" dirty="0" smtClean="0">
              <a:solidFill>
                <a:schemeClr val="tx1"/>
              </a:solidFill>
            </a:endParaRPr>
          </a:p>
          <a:p>
            <a:r>
              <a:rPr lang="ja-JP" altLang="en-US" sz="2800" dirty="0" smtClean="0">
                <a:solidFill>
                  <a:schemeClr val="tx1"/>
                </a:solidFill>
              </a:rPr>
              <a:t>従業員の処遇・待遇や労働条件・職場環境の改善・向上に積極的に取り組んだ結果として、助成金が支給されます。</a:t>
            </a:r>
            <a:endParaRPr lang="en-US" altLang="ja-JP" sz="2800" dirty="0">
              <a:solidFill>
                <a:schemeClr val="tx1"/>
              </a:solidFill>
            </a:endParaRPr>
          </a:p>
        </p:txBody>
      </p:sp>
      <p:sp>
        <p:nvSpPr>
          <p:cNvPr id="4" name="下矢印 3"/>
          <p:cNvSpPr/>
          <p:nvPr/>
        </p:nvSpPr>
        <p:spPr>
          <a:xfrm>
            <a:off x="5649238" y="2304789"/>
            <a:ext cx="484632" cy="626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29756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助成金の活用について</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4400" dirty="0" smtClean="0"/>
              <a:t>企業・事業主の人事や労務管理</a:t>
            </a:r>
            <a:endParaRPr kumimoji="1" lang="en-US" altLang="ja-JP" sz="4400" dirty="0" smtClean="0"/>
          </a:p>
          <a:p>
            <a:pPr marL="0" indent="0">
              <a:buNone/>
            </a:pPr>
            <a:r>
              <a:rPr kumimoji="1" lang="ja-JP" altLang="en-US" sz="4400" dirty="0" smtClean="0"/>
              <a:t>の悩みや問題解決</a:t>
            </a:r>
            <a:endParaRPr kumimoji="1" lang="en-US" altLang="ja-JP" sz="4400" dirty="0" smtClean="0"/>
          </a:p>
          <a:p>
            <a:pPr marL="0" indent="0">
              <a:buNone/>
            </a:pPr>
            <a:endParaRPr lang="en-US" altLang="ja-JP" sz="4400" dirty="0"/>
          </a:p>
          <a:p>
            <a:pPr marL="0" indent="0">
              <a:buNone/>
            </a:pPr>
            <a:r>
              <a:rPr kumimoji="1" lang="ja-JP" altLang="en-US" sz="4400" u="sng" dirty="0" smtClean="0">
                <a:solidFill>
                  <a:srgbClr val="FF0000"/>
                </a:solidFill>
              </a:rPr>
              <a:t>これを、決められた要件を満たして実施すれば、助成金はもらえます。</a:t>
            </a:r>
            <a:endParaRPr kumimoji="1" lang="ja-JP" altLang="en-US" sz="4400" u="sng" dirty="0">
              <a:solidFill>
                <a:srgbClr val="FF0000"/>
              </a:solidFill>
            </a:endParaRPr>
          </a:p>
        </p:txBody>
      </p:sp>
    </p:spTree>
    <p:extLst>
      <p:ext uri="{BB962C8B-B14F-4D97-AF65-F5344CB8AC3E}">
        <p14:creationId xmlns:p14="http://schemas.microsoft.com/office/powerpoint/2010/main" val="761587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89973" y="676406"/>
            <a:ext cx="10083452" cy="3416320"/>
          </a:xfrm>
          <a:prstGeom prst="rect">
            <a:avLst/>
          </a:prstGeom>
          <a:noFill/>
        </p:spPr>
        <p:txBody>
          <a:bodyPr wrap="square" rtlCol="0">
            <a:spAutoFit/>
          </a:bodyPr>
          <a:lstStyle/>
          <a:p>
            <a:r>
              <a:rPr kumimoji="1" lang="ja-JP" altLang="en-US" sz="5400" b="1" i="1" dirty="0" smtClean="0">
                <a:solidFill>
                  <a:srgbClr val="C00000"/>
                </a:solidFill>
              </a:rPr>
              <a:t>　　</a:t>
            </a:r>
            <a:r>
              <a:rPr kumimoji="1" lang="ja-JP" altLang="en-US" sz="5400" b="1" i="1" u="sng" dirty="0" smtClean="0">
                <a:solidFill>
                  <a:srgbClr val="C00000"/>
                </a:solidFill>
              </a:rPr>
              <a:t>今ある悩み・問題を解決して、</a:t>
            </a:r>
            <a:endParaRPr kumimoji="1" lang="en-US" altLang="ja-JP" sz="5400" b="1" i="1" u="sng" dirty="0" smtClean="0">
              <a:solidFill>
                <a:srgbClr val="C00000"/>
              </a:solidFill>
            </a:endParaRPr>
          </a:p>
          <a:p>
            <a:r>
              <a:rPr lang="ja-JP" altLang="en-US" sz="5400" b="1" i="1" dirty="0">
                <a:solidFill>
                  <a:srgbClr val="C00000"/>
                </a:solidFill>
              </a:rPr>
              <a:t>　</a:t>
            </a:r>
            <a:r>
              <a:rPr lang="ja-JP" altLang="en-US" sz="5400" b="1" i="1" dirty="0" smtClean="0">
                <a:solidFill>
                  <a:srgbClr val="C00000"/>
                </a:solidFill>
              </a:rPr>
              <a:t>　</a:t>
            </a:r>
            <a:r>
              <a:rPr kumimoji="1" lang="ja-JP" altLang="en-US" sz="5400" b="1" i="1" u="sng" dirty="0" smtClean="0">
                <a:solidFill>
                  <a:srgbClr val="C00000"/>
                </a:solidFill>
              </a:rPr>
              <a:t>未来と社員に愛される</a:t>
            </a:r>
            <a:endParaRPr kumimoji="1" lang="en-US" altLang="ja-JP" sz="5400" b="1" i="1" u="sng" dirty="0" smtClean="0">
              <a:solidFill>
                <a:srgbClr val="C00000"/>
              </a:solidFill>
            </a:endParaRPr>
          </a:p>
          <a:p>
            <a:r>
              <a:rPr lang="ja-JP" altLang="en-US" sz="5400" b="1" i="1" dirty="0" smtClean="0">
                <a:solidFill>
                  <a:srgbClr val="C00000"/>
                </a:solidFill>
              </a:rPr>
              <a:t>　　</a:t>
            </a:r>
            <a:r>
              <a:rPr kumimoji="1" lang="ja-JP" altLang="en-US" sz="5400" b="1" i="1" u="sng" dirty="0" smtClean="0">
                <a:solidFill>
                  <a:srgbClr val="C00000"/>
                </a:solidFill>
              </a:rPr>
              <a:t>会社を作るために、</a:t>
            </a:r>
            <a:endParaRPr kumimoji="1" lang="en-US" altLang="ja-JP" sz="5400" b="1" i="1" u="sng" dirty="0" smtClean="0">
              <a:solidFill>
                <a:srgbClr val="C00000"/>
              </a:solidFill>
            </a:endParaRPr>
          </a:p>
          <a:p>
            <a:r>
              <a:rPr lang="ja-JP" altLang="en-US" sz="5400" b="1" i="1" dirty="0" smtClean="0">
                <a:solidFill>
                  <a:srgbClr val="C00000"/>
                </a:solidFill>
              </a:rPr>
              <a:t>　　</a:t>
            </a:r>
            <a:r>
              <a:rPr kumimoji="1" lang="ja-JP" altLang="en-US" sz="5400" b="1" i="1" u="sng" dirty="0" smtClean="0">
                <a:solidFill>
                  <a:srgbClr val="C00000"/>
                </a:solidFill>
              </a:rPr>
              <a:t>助成金を活用しよう！</a:t>
            </a:r>
            <a:endParaRPr kumimoji="1" lang="ja-JP" altLang="en-US" sz="5400" b="1" i="1" u="sng" dirty="0">
              <a:solidFill>
                <a:srgbClr val="C00000"/>
              </a:solidFill>
            </a:endParaRPr>
          </a:p>
        </p:txBody>
      </p:sp>
    </p:spTree>
    <p:extLst>
      <p:ext uri="{BB962C8B-B14F-4D97-AF65-F5344CB8AC3E}">
        <p14:creationId xmlns:p14="http://schemas.microsoft.com/office/powerpoint/2010/main" val="174860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助成金とは</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2400" dirty="0" smtClean="0"/>
              <a:t> </a:t>
            </a:r>
            <a:r>
              <a:rPr lang="en-US" altLang="ja-JP" sz="2400" dirty="0" smtClean="0"/>
              <a:t>•</a:t>
            </a:r>
            <a:r>
              <a:rPr lang="ja-JP" altLang="en-US" sz="3200" dirty="0">
                <a:solidFill>
                  <a:srgbClr val="FF0000"/>
                </a:solidFill>
              </a:rPr>
              <a:t>厚生労働省</a:t>
            </a:r>
            <a:r>
              <a:rPr lang="ja-JP" altLang="en-US" sz="3200" dirty="0"/>
              <a:t>で取り扱っている支援</a:t>
            </a:r>
            <a:r>
              <a:rPr lang="ja-JP" altLang="en-US" sz="3200" dirty="0" smtClean="0"/>
              <a:t>金</a:t>
            </a:r>
            <a:endParaRPr lang="en-US" altLang="ja-JP" sz="3200" dirty="0" smtClean="0"/>
          </a:p>
          <a:p>
            <a:pPr marL="0" indent="0">
              <a:buNone/>
            </a:pPr>
            <a:endParaRPr lang="en-US" altLang="ja-JP" sz="3200" dirty="0" smtClean="0"/>
          </a:p>
          <a:p>
            <a:pPr marL="0" indent="0">
              <a:buNone/>
            </a:pPr>
            <a:r>
              <a:rPr lang="ja-JP" altLang="en-US" sz="3200" dirty="0" smtClean="0"/>
              <a:t> </a:t>
            </a:r>
            <a:r>
              <a:rPr lang="en-US" altLang="ja-JP" sz="3200" dirty="0"/>
              <a:t>•</a:t>
            </a:r>
            <a:r>
              <a:rPr lang="ja-JP" altLang="en-US" sz="3200" dirty="0"/>
              <a:t>条件さえ満たせばどのような会社でも</a:t>
            </a:r>
            <a:r>
              <a:rPr lang="ja-JP" altLang="en-US" sz="3200" dirty="0" smtClean="0"/>
              <a:t>貰える</a:t>
            </a:r>
            <a:r>
              <a:rPr lang="ja-JP" altLang="en-US" sz="3200" dirty="0"/>
              <a:t>事ができ</a:t>
            </a:r>
            <a:r>
              <a:rPr lang="ja-JP" altLang="en-US" sz="3200" u="sng" dirty="0" smtClean="0">
                <a:solidFill>
                  <a:srgbClr val="FF0000"/>
                </a:solidFill>
              </a:rPr>
              <a:t>返</a:t>
            </a:r>
            <a:endParaRPr lang="en-US" altLang="ja-JP" sz="3200" u="sng" dirty="0" smtClean="0">
              <a:solidFill>
                <a:srgbClr val="FF0000"/>
              </a:solidFill>
            </a:endParaRPr>
          </a:p>
          <a:p>
            <a:pPr marL="0" indent="0">
              <a:buNone/>
            </a:pPr>
            <a:r>
              <a:rPr lang="ja-JP" altLang="en-US" sz="3200" dirty="0" smtClean="0">
                <a:solidFill>
                  <a:srgbClr val="FF0000"/>
                </a:solidFill>
              </a:rPr>
              <a:t>　</a:t>
            </a:r>
            <a:r>
              <a:rPr lang="ja-JP" altLang="en-US" sz="3200" u="sng" dirty="0" smtClean="0">
                <a:solidFill>
                  <a:srgbClr val="FF0000"/>
                </a:solidFill>
              </a:rPr>
              <a:t>済不要</a:t>
            </a:r>
            <a:endParaRPr lang="en-US" altLang="ja-JP" sz="3200" u="sng" dirty="0" smtClean="0">
              <a:solidFill>
                <a:srgbClr val="FF0000"/>
              </a:solidFill>
            </a:endParaRPr>
          </a:p>
          <a:p>
            <a:pPr marL="0" indent="0">
              <a:buNone/>
            </a:pPr>
            <a:endParaRPr lang="en-US" altLang="ja-JP" sz="3200" dirty="0" smtClean="0"/>
          </a:p>
          <a:p>
            <a:pPr marL="0" indent="0">
              <a:buNone/>
            </a:pPr>
            <a:r>
              <a:rPr lang="ja-JP" altLang="en-US" sz="3200" dirty="0" smtClean="0"/>
              <a:t> </a:t>
            </a:r>
            <a:r>
              <a:rPr lang="en-US" altLang="ja-JP" sz="3200" dirty="0" smtClean="0"/>
              <a:t>•</a:t>
            </a:r>
            <a:r>
              <a:rPr lang="ja-JP" altLang="en-US" sz="3200" dirty="0" smtClean="0"/>
              <a:t>主に</a:t>
            </a:r>
            <a:r>
              <a:rPr lang="ja-JP" altLang="en-US" sz="3200" u="sng" dirty="0" smtClean="0">
                <a:solidFill>
                  <a:srgbClr val="FF0000"/>
                </a:solidFill>
              </a:rPr>
              <a:t>雇用や能力開発、</a:t>
            </a:r>
            <a:r>
              <a:rPr lang="ja-JP" altLang="en-US" sz="3200" u="sng" dirty="0">
                <a:solidFill>
                  <a:srgbClr val="FF0000"/>
                </a:solidFill>
              </a:rPr>
              <a:t>教育訓練、福利</a:t>
            </a:r>
            <a:r>
              <a:rPr lang="ja-JP" altLang="en-US" sz="3200" u="sng" dirty="0" smtClean="0">
                <a:solidFill>
                  <a:srgbClr val="FF0000"/>
                </a:solidFill>
              </a:rPr>
              <a:t>厚生</a:t>
            </a:r>
            <a:r>
              <a:rPr lang="ja-JP" altLang="en-US" sz="3200" dirty="0" smtClean="0"/>
              <a:t>など、</a:t>
            </a:r>
            <a:r>
              <a:rPr lang="ja-JP" altLang="en-US" sz="3200" dirty="0"/>
              <a:t>人 </a:t>
            </a:r>
            <a:r>
              <a:rPr lang="en-US" altLang="ja-JP" sz="3200" dirty="0"/>
              <a:t>(</a:t>
            </a:r>
            <a:r>
              <a:rPr lang="ja-JP" altLang="en-US" sz="3200" dirty="0" smtClean="0"/>
              <a:t>雇</a:t>
            </a:r>
            <a:endParaRPr lang="en-US" altLang="ja-JP" sz="3200" dirty="0" smtClean="0"/>
          </a:p>
          <a:p>
            <a:pPr marL="0" indent="0">
              <a:buNone/>
            </a:pPr>
            <a:r>
              <a:rPr lang="ja-JP" altLang="en-US" sz="3200" dirty="0"/>
              <a:t>　</a:t>
            </a:r>
            <a:r>
              <a:rPr lang="ja-JP" altLang="en-US" sz="3200" dirty="0" smtClean="0"/>
              <a:t>用</a:t>
            </a:r>
            <a:r>
              <a:rPr lang="en-US" altLang="ja-JP" sz="3200" dirty="0" smtClean="0"/>
              <a:t>)</a:t>
            </a:r>
            <a:r>
              <a:rPr lang="ja-JP" altLang="en-US" sz="3200" dirty="0" smtClean="0"/>
              <a:t>に</a:t>
            </a:r>
            <a:r>
              <a:rPr lang="ja-JP" altLang="en-US" sz="3200" dirty="0"/>
              <a:t>関係 </a:t>
            </a:r>
          </a:p>
          <a:p>
            <a:pPr marL="0" indent="0">
              <a:buNone/>
            </a:pPr>
            <a:endParaRPr kumimoji="1" lang="ja-JP" altLang="en-US" sz="3200" dirty="0"/>
          </a:p>
        </p:txBody>
      </p:sp>
    </p:spTree>
    <p:extLst>
      <p:ext uri="{BB962C8B-B14F-4D97-AF65-F5344CB8AC3E}">
        <p14:creationId xmlns:p14="http://schemas.microsoft.com/office/powerpoint/2010/main" val="198072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400834"/>
            <a:ext cx="8596668" cy="1027134"/>
          </a:xfrm>
        </p:spPr>
        <p:txBody>
          <a:bodyPr/>
          <a:lstStyle/>
          <a:p>
            <a:r>
              <a:rPr kumimoji="1" lang="ja-JP" altLang="en-US" dirty="0" smtClean="0"/>
              <a:t>助成金を申請できる条件</a:t>
            </a:r>
            <a:endParaRPr kumimoji="1" lang="ja-JP" altLang="en-US" dirty="0"/>
          </a:p>
        </p:txBody>
      </p:sp>
      <p:sp>
        <p:nvSpPr>
          <p:cNvPr id="3" name="コンテンツ プレースホルダー 2"/>
          <p:cNvSpPr>
            <a:spLocks noGrp="1"/>
          </p:cNvSpPr>
          <p:nvPr>
            <p:ph idx="1"/>
          </p:nvPr>
        </p:nvSpPr>
        <p:spPr>
          <a:xfrm>
            <a:off x="677334" y="1327760"/>
            <a:ext cx="8596668" cy="5448822"/>
          </a:xfrm>
        </p:spPr>
        <p:txBody>
          <a:bodyPr>
            <a:noAutofit/>
          </a:bodyPr>
          <a:lstStyle/>
          <a:p>
            <a:endParaRPr lang="en-US" altLang="ja-JP" sz="2400" dirty="0" smtClean="0"/>
          </a:p>
          <a:p>
            <a:r>
              <a:rPr lang="ja-JP" altLang="en-US" sz="2400" dirty="0" smtClean="0"/>
              <a:t>雇用</a:t>
            </a:r>
            <a:r>
              <a:rPr lang="ja-JP" altLang="en-US" sz="2400" dirty="0"/>
              <a:t>保険の適用事業の事業主である</a:t>
            </a:r>
            <a:r>
              <a:rPr lang="ja-JP" altLang="en-US" sz="2400" dirty="0" smtClean="0"/>
              <a:t>こと</a:t>
            </a:r>
            <a:endParaRPr lang="en-US" altLang="ja-JP" sz="2400" dirty="0"/>
          </a:p>
          <a:p>
            <a:r>
              <a:rPr lang="ja-JP" altLang="en-US" sz="2000" dirty="0" smtClean="0"/>
              <a:t>労働</a:t>
            </a:r>
            <a:r>
              <a:rPr lang="ja-JP" altLang="en-US" sz="2000" dirty="0" smtClean="0"/>
              <a:t>保険料の未納がないこと。（助成金の財源は雇用保険料） 　　　　　　　　　　　　　　　　　　　　　　　　</a:t>
            </a:r>
            <a:r>
              <a:rPr lang="ja-JP" altLang="en-US" sz="2000" dirty="0"/>
              <a:t>　</a:t>
            </a:r>
            <a:r>
              <a:rPr lang="ja-JP" altLang="en-US" sz="2000" dirty="0" smtClean="0"/>
              <a:t>　　　　　　　</a:t>
            </a:r>
            <a:endParaRPr lang="en-US" altLang="ja-JP" sz="2000" dirty="0" smtClean="0"/>
          </a:p>
          <a:p>
            <a:endParaRPr lang="en-US" altLang="ja-JP" sz="800" dirty="0" smtClean="0"/>
          </a:p>
          <a:p>
            <a:r>
              <a:rPr lang="ja-JP" altLang="en-US" sz="2400" dirty="0" smtClean="0"/>
              <a:t>過去</a:t>
            </a:r>
            <a:r>
              <a:rPr lang="ja-JP" altLang="en-US" sz="2400" dirty="0"/>
              <a:t>に助成金を受給している場合、同じ制度導入</a:t>
            </a:r>
            <a:r>
              <a:rPr lang="ja-JP" altLang="en-US" sz="2400" dirty="0" smtClean="0"/>
              <a:t>計画</a:t>
            </a:r>
            <a:r>
              <a:rPr lang="ja-JP" altLang="en-US" sz="2400" dirty="0"/>
              <a:t>を提出するには最後の支給決定被の翌日から</a:t>
            </a:r>
            <a:r>
              <a:rPr lang="ja-JP" altLang="en-US" sz="2400" dirty="0" smtClean="0"/>
              <a:t>起算して</a:t>
            </a:r>
            <a:r>
              <a:rPr lang="en-US" altLang="ja-JP" sz="2400" dirty="0"/>
              <a:t>3</a:t>
            </a:r>
            <a:r>
              <a:rPr lang="ja-JP" altLang="en-US" sz="2400" dirty="0" smtClean="0"/>
              <a:t>年経過していること </a:t>
            </a:r>
            <a:endParaRPr lang="en-US" altLang="ja-JP" sz="2400" dirty="0" smtClean="0"/>
          </a:p>
          <a:p>
            <a:endParaRPr lang="en-US" altLang="ja-JP" sz="800" dirty="0" smtClean="0"/>
          </a:p>
          <a:p>
            <a:r>
              <a:rPr lang="ja-JP" altLang="en-US" sz="2400" dirty="0" smtClean="0"/>
              <a:t>半年以内に会社都合での解雇がないこと</a:t>
            </a:r>
            <a:endParaRPr lang="en-US" altLang="ja-JP" sz="2400" dirty="0" smtClean="0"/>
          </a:p>
          <a:p>
            <a:endParaRPr lang="en-US" altLang="ja-JP" sz="800" dirty="0" smtClean="0"/>
          </a:p>
          <a:p>
            <a:r>
              <a:rPr lang="ja-JP" altLang="en-US" sz="2400" dirty="0" smtClean="0"/>
              <a:t>過去１年以内に労働違反をしたことがないこと</a:t>
            </a:r>
            <a:endParaRPr lang="en-US" altLang="ja-JP" sz="2400" dirty="0" smtClean="0"/>
          </a:p>
          <a:p>
            <a:endParaRPr lang="en-US" altLang="ja-JP" sz="800" dirty="0" smtClean="0"/>
          </a:p>
          <a:p>
            <a:r>
              <a:rPr lang="ja-JP" altLang="en-US" sz="2400" dirty="0" smtClean="0"/>
              <a:t>過去に助成金の不正受給がないこと</a:t>
            </a:r>
          </a:p>
          <a:p>
            <a:endParaRPr lang="ja-JP" altLang="en-US" sz="2400" dirty="0"/>
          </a:p>
          <a:p>
            <a:endParaRPr lang="ja-JP" altLang="en-US" sz="2400" dirty="0">
              <a:effectLst/>
            </a:endParaRPr>
          </a:p>
        </p:txBody>
      </p:sp>
    </p:spTree>
    <p:extLst>
      <p:ext uri="{BB962C8B-B14F-4D97-AF65-F5344CB8AC3E}">
        <p14:creationId xmlns:p14="http://schemas.microsoft.com/office/powerpoint/2010/main" val="7659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助成金と補助金の特徴について</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2260" y="1930400"/>
            <a:ext cx="9106630" cy="4044515"/>
          </a:xfrm>
        </p:spPr>
      </p:pic>
    </p:spTree>
    <p:extLst>
      <p:ext uri="{BB962C8B-B14F-4D97-AF65-F5344CB8AC3E}">
        <p14:creationId xmlns:p14="http://schemas.microsoft.com/office/powerpoint/2010/main" val="130662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8555" y="651353"/>
            <a:ext cx="10058400" cy="1891431"/>
          </a:xfrm>
        </p:spPr>
        <p:txBody>
          <a:bodyPr>
            <a:normAutofit fontScale="90000"/>
          </a:bodyPr>
          <a:lstStyle/>
          <a:p>
            <a:r>
              <a:rPr kumimoji="1" lang="en-US" altLang="ja-JP" smtClean="0"/>
              <a:t/>
            </a:r>
            <a:br>
              <a:rPr kumimoji="1" lang="en-US" altLang="ja-JP" smtClean="0"/>
            </a:br>
            <a:r>
              <a:rPr lang="en-US" altLang="ja-JP"/>
              <a:t/>
            </a:r>
            <a:br>
              <a:rPr lang="en-US" altLang="ja-JP"/>
            </a:br>
            <a:r>
              <a:rPr lang="en-US" altLang="ja-JP" smtClean="0"/>
              <a:t/>
            </a:r>
            <a:br>
              <a:rPr lang="en-US" altLang="ja-JP" smtClean="0"/>
            </a:br>
            <a:r>
              <a:rPr lang="en-US" altLang="ja-JP"/>
              <a:t/>
            </a:r>
            <a:br>
              <a:rPr lang="en-US" altLang="ja-JP"/>
            </a:br>
            <a:r>
              <a:rPr kumimoji="1" lang="ja-JP" altLang="en-US" dirty="0" smtClean="0"/>
              <a:t>助成金対象の事業所の範囲</a:t>
            </a:r>
            <a:r>
              <a:rPr kumimoji="1" lang="en-US" altLang="ja-JP" dirty="0" smtClean="0"/>
              <a:t/>
            </a:r>
            <a:br>
              <a:rPr kumimoji="1" lang="en-US" altLang="ja-JP" dirty="0" smtClean="0"/>
            </a:br>
            <a:r>
              <a:rPr lang="en-US" altLang="ja-JP" dirty="0"/>
              <a:t/>
            </a:r>
            <a:br>
              <a:rPr lang="en-US" altLang="ja-JP" dirty="0"/>
            </a:b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55341260"/>
              </p:ext>
            </p:extLst>
          </p:nvPr>
        </p:nvGraphicFramePr>
        <p:xfrm>
          <a:off x="677863" y="2205318"/>
          <a:ext cx="8596312" cy="3844752"/>
        </p:xfrm>
        <a:graphic>
          <a:graphicData uri="http://schemas.openxmlformats.org/drawingml/2006/table">
            <a:tbl>
              <a:tblPr/>
              <a:tblGrid>
                <a:gridCol w="2149078"/>
                <a:gridCol w="3009083"/>
                <a:gridCol w="726141"/>
                <a:gridCol w="2712010"/>
              </a:tblGrid>
              <a:tr h="668652">
                <a:tc>
                  <a:txBody>
                    <a:bodyPr/>
                    <a:lstStyle/>
                    <a:p>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r>
                        <a:rPr lang="ja-JP" altLang="en-US" sz="1800">
                          <a:effectLst/>
                          <a:latin typeface="MS" charset="0"/>
                        </a:rPr>
                        <a:t>資本金の額・出資の総額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r>
                        <a:rPr lang="ja-JP" altLang="en-US" sz="1800">
                          <a:effectLst/>
                          <a:latin typeface="MS" charset="0"/>
                        </a:rPr>
                        <a:t>常時雇用する労働者の数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1170144">
                <a:tc>
                  <a:txBody>
                    <a:bodyPr/>
                    <a:lstStyle/>
                    <a:p>
                      <a:r>
                        <a:rPr lang="ja-JP" altLang="en-US" sz="1800" dirty="0" smtClean="0">
                          <a:effectLst/>
                          <a:latin typeface="MS" charset="0"/>
                        </a:rPr>
                        <a:t>小売業</a:t>
                      </a:r>
                      <a:endParaRPr lang="en-US" altLang="ja-JP" sz="1800" dirty="0" smtClean="0">
                        <a:effectLst/>
                        <a:latin typeface="MS" charset="0"/>
                      </a:endParaRPr>
                    </a:p>
                    <a:p>
                      <a:r>
                        <a:rPr lang="en-US" altLang="ja-JP" sz="1800" dirty="0" smtClean="0">
                          <a:effectLst/>
                          <a:latin typeface="MS" charset="0"/>
                        </a:rPr>
                        <a:t>(</a:t>
                      </a:r>
                      <a:r>
                        <a:rPr lang="ja-JP" altLang="en-US" sz="1800" dirty="0">
                          <a:effectLst/>
                          <a:latin typeface="MS" charset="0"/>
                        </a:rPr>
                        <a:t>飲食店含む</a:t>
                      </a:r>
                      <a:r>
                        <a:rPr lang="en-US" altLang="ja-JP" sz="1800" dirty="0">
                          <a:effectLst/>
                          <a:latin typeface="MS" charset="0"/>
                        </a:rPr>
                        <a:t>) </a:t>
                      </a:r>
                      <a:endParaRPr lang="ja-JP" altLang="en-US" dirty="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ltLang="ja-JP" sz="1800">
                          <a:effectLst/>
                          <a:latin typeface="MS" charset="0"/>
                        </a:rPr>
                        <a:t>5000</a:t>
                      </a:r>
                      <a:r>
                        <a:rPr lang="ja-JP" altLang="en-US" sz="1800">
                          <a:effectLst/>
                          <a:latin typeface="MS" charset="0"/>
                        </a:rPr>
                        <a:t>万円以下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2F4"/>
                    </a:solidFill>
                  </a:tcPr>
                </a:tc>
                <a:tc rowSpan="4">
                  <a:txBody>
                    <a:bodyPr/>
                    <a:lstStyle/>
                    <a:p>
                      <a:r>
                        <a:rPr lang="ja-JP" altLang="en-US" sz="1800">
                          <a:effectLst/>
                          <a:latin typeface="MS" charset="0"/>
                        </a:rPr>
                        <a:t>ま た は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2F4"/>
                    </a:solidFill>
                  </a:tcPr>
                </a:tc>
                <a:tc>
                  <a:txBody>
                    <a:bodyPr/>
                    <a:lstStyle/>
                    <a:p>
                      <a:r>
                        <a:rPr lang="en-US" altLang="ja-JP" sz="1800" dirty="0">
                          <a:effectLst/>
                          <a:latin typeface="MS" charset="0"/>
                        </a:rPr>
                        <a:t>50</a:t>
                      </a:r>
                      <a:r>
                        <a:rPr lang="ja-JP" altLang="en-US" sz="1800" dirty="0">
                          <a:effectLst/>
                          <a:latin typeface="MS" charset="0"/>
                        </a:rPr>
                        <a:t>人以下 </a:t>
                      </a:r>
                      <a:endParaRPr lang="ja-JP" altLang="en-US" dirty="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2F4"/>
                    </a:solidFill>
                  </a:tcPr>
                </a:tc>
              </a:tr>
              <a:tr h="668652">
                <a:tc>
                  <a:txBody>
                    <a:bodyPr/>
                    <a:lstStyle/>
                    <a:p>
                      <a:r>
                        <a:rPr lang="ja-JP" altLang="en-US" sz="1800">
                          <a:effectLst/>
                          <a:latin typeface="MS" charset="0"/>
                        </a:rPr>
                        <a:t>サービス業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ltLang="ja-JP" sz="1800">
                          <a:effectLst/>
                          <a:latin typeface="MS" charset="0"/>
                        </a:rPr>
                        <a:t>5000</a:t>
                      </a:r>
                      <a:r>
                        <a:rPr lang="ja-JP" altLang="en-US" sz="1800">
                          <a:effectLst/>
                          <a:latin typeface="MS" charset="0"/>
                        </a:rPr>
                        <a:t>万円以下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FF9"/>
                    </a:solidFill>
                  </a:tcPr>
                </a:tc>
                <a:tc vMerge="1">
                  <a:txBody>
                    <a:bodyPr/>
                    <a:lstStyle/>
                    <a:p>
                      <a:endParaRPr kumimoji="1" lang="ja-JP" altLang="en-US"/>
                    </a:p>
                  </a:txBody>
                  <a:tcPr/>
                </a:tc>
                <a:tc>
                  <a:txBody>
                    <a:bodyPr/>
                    <a:lstStyle/>
                    <a:p>
                      <a:r>
                        <a:rPr lang="en-US" altLang="ja-JP" sz="1800">
                          <a:effectLst/>
                          <a:latin typeface="MS" charset="0"/>
                        </a:rPr>
                        <a:t>100</a:t>
                      </a:r>
                      <a:r>
                        <a:rPr lang="ja-JP" altLang="en-US" sz="1800">
                          <a:effectLst/>
                          <a:latin typeface="MS" charset="0"/>
                        </a:rPr>
                        <a:t>人以下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FF9"/>
                    </a:solidFill>
                  </a:tcPr>
                </a:tc>
              </a:tr>
              <a:tr h="668652">
                <a:tc>
                  <a:txBody>
                    <a:bodyPr/>
                    <a:lstStyle/>
                    <a:p>
                      <a:r>
                        <a:rPr lang="ja-JP" altLang="en-US" sz="1800">
                          <a:effectLst/>
                          <a:latin typeface="MS" charset="0"/>
                        </a:rPr>
                        <a:t>卸売業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ltLang="ja-JP" sz="1800" dirty="0">
                          <a:effectLst/>
                          <a:latin typeface="MS" charset="0"/>
                        </a:rPr>
                        <a:t>1</a:t>
                      </a:r>
                      <a:r>
                        <a:rPr lang="ja-JP" altLang="en-US" sz="1800" dirty="0">
                          <a:effectLst/>
                          <a:latin typeface="MS" charset="0"/>
                        </a:rPr>
                        <a:t>億円以下 </a:t>
                      </a:r>
                      <a:endParaRPr lang="ja-JP" altLang="en-US" dirty="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r>
                        <a:rPr lang="en-US" altLang="ja-JP" sz="1800">
                          <a:effectLst/>
                          <a:latin typeface="MS" charset="0"/>
                        </a:rPr>
                        <a:t>100</a:t>
                      </a:r>
                      <a:r>
                        <a:rPr lang="ja-JP" altLang="en-US" sz="1800">
                          <a:effectLst/>
                          <a:latin typeface="MS" charset="0"/>
                        </a:rPr>
                        <a:t>人以下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652">
                <a:tc>
                  <a:txBody>
                    <a:bodyPr/>
                    <a:lstStyle/>
                    <a:p>
                      <a:r>
                        <a:rPr lang="ja-JP" altLang="en-US" sz="1800">
                          <a:effectLst/>
                          <a:latin typeface="MS" charset="0"/>
                        </a:rPr>
                        <a:t>その他の業種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altLang="ja-JP" sz="1800">
                          <a:effectLst/>
                          <a:latin typeface="MS" charset="0"/>
                        </a:rPr>
                        <a:t>3</a:t>
                      </a:r>
                      <a:r>
                        <a:rPr lang="ja-JP" altLang="en-US" sz="1800">
                          <a:effectLst/>
                          <a:latin typeface="MS" charset="0"/>
                        </a:rPr>
                        <a:t>億円以下 </a:t>
                      </a:r>
                      <a:endParaRPr lang="ja-JP" altLang="en-US">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FF9"/>
                    </a:solidFill>
                  </a:tcPr>
                </a:tc>
                <a:tc vMerge="1">
                  <a:txBody>
                    <a:bodyPr/>
                    <a:lstStyle/>
                    <a:p>
                      <a:endParaRPr kumimoji="1" lang="ja-JP" altLang="en-US"/>
                    </a:p>
                  </a:txBody>
                  <a:tcPr/>
                </a:tc>
                <a:tc>
                  <a:txBody>
                    <a:bodyPr/>
                    <a:lstStyle/>
                    <a:p>
                      <a:r>
                        <a:rPr lang="en-US" altLang="ja-JP" sz="1800" dirty="0">
                          <a:effectLst/>
                          <a:latin typeface="MS" charset="0"/>
                        </a:rPr>
                        <a:t>300</a:t>
                      </a:r>
                      <a:r>
                        <a:rPr lang="ja-JP" altLang="en-US" sz="1800" dirty="0">
                          <a:effectLst/>
                          <a:latin typeface="MS" charset="0"/>
                        </a:rPr>
                        <a:t>人以下 </a:t>
                      </a:r>
                      <a:endParaRPr lang="ja-JP" altLang="en-US" dirty="0">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FF9"/>
                    </a:solidFill>
                  </a:tcPr>
                </a:tc>
              </a:tr>
            </a:tbl>
          </a:graphicData>
        </a:graphic>
      </p:graphicFrame>
      <p:sp>
        <p:nvSpPr>
          <p:cNvPr id="5" name="Rectangle 1"/>
          <p:cNvSpPr>
            <a:spLocks noChangeArrowheads="1"/>
          </p:cNvSpPr>
          <p:nvPr/>
        </p:nvSpPr>
        <p:spPr bwMode="auto">
          <a:xfrm>
            <a:off x="0" y="43934"/>
            <a:ext cx="25571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a:ln>
                  <a:noFill/>
                </a:ln>
                <a:solidFill>
                  <a:schemeClr val="tx1"/>
                </a:solidFill>
                <a:effectLst/>
                <a:latin typeface="Arial" charset="0"/>
              </a:rPr>
              <a:t>中小</a:t>
            </a:r>
            <a:r>
              <a:rPr kumimoji="0" lang="ja-JP" altLang="ja-JP" sz="1800" b="0" i="0" u="none" strike="noStrike" cap="none" normalizeH="0" baseline="0" dirty="0" smtClean="0">
                <a:ln>
                  <a:noFill/>
                </a:ln>
                <a:solidFill>
                  <a:schemeClr val="tx1"/>
                </a:solidFill>
                <a:effectLst/>
                <a:latin typeface="Arial" charset="0"/>
              </a:rPr>
              <a:t>企業事業主</a:t>
            </a:r>
            <a:r>
              <a:rPr kumimoji="0" lang="ja-JP" altLang="ja-JP" sz="1800" b="0" i="0" u="none" strike="noStrike" cap="none" normalizeH="0" baseline="0" dirty="0">
                <a:ln>
                  <a:noFill/>
                </a:ln>
                <a:solidFill>
                  <a:schemeClr val="tx1"/>
                </a:solidFill>
                <a:effectLst/>
                <a:latin typeface="Arial" charset="0"/>
              </a:rPr>
              <a:t>の範囲 </a:t>
            </a:r>
          </a:p>
        </p:txBody>
      </p:sp>
      <p:sp>
        <p:nvSpPr>
          <p:cNvPr id="7" name="テキスト ボックス 6"/>
          <p:cNvSpPr txBox="1"/>
          <p:nvPr/>
        </p:nvSpPr>
        <p:spPr>
          <a:xfrm>
            <a:off x="1357231" y="1745734"/>
            <a:ext cx="2575941" cy="369332"/>
          </a:xfrm>
          <a:prstGeom prst="rect">
            <a:avLst/>
          </a:prstGeom>
          <a:noFill/>
        </p:spPr>
        <p:txBody>
          <a:bodyPr wrap="square" rtlCol="0">
            <a:spAutoFit/>
          </a:bodyPr>
          <a:lstStyle/>
          <a:p>
            <a:r>
              <a:rPr kumimoji="1" lang="ja-JP" altLang="en-US" dirty="0" smtClean="0"/>
              <a:t>中小企業事業主の範囲</a:t>
            </a:r>
            <a:endParaRPr kumimoji="1" lang="ja-JP" altLang="en-US" dirty="0"/>
          </a:p>
        </p:txBody>
      </p:sp>
    </p:spTree>
    <p:extLst>
      <p:ext uri="{BB962C8B-B14F-4D97-AF65-F5344CB8AC3E}">
        <p14:creationId xmlns:p14="http://schemas.microsoft.com/office/powerpoint/2010/main" val="68120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280" y="286604"/>
            <a:ext cx="10058400" cy="1066207"/>
          </a:xfrm>
        </p:spPr>
        <p:txBody>
          <a:bodyPr/>
          <a:lstStyle/>
          <a:p>
            <a:r>
              <a:rPr kumimoji="1" lang="ja-JP" altLang="en-US" dirty="0" smtClean="0"/>
              <a:t>助成金情報</a:t>
            </a:r>
            <a:endParaRPr kumimoji="1" lang="ja-JP" altLang="en-US" dirty="0"/>
          </a:p>
        </p:txBody>
      </p:sp>
      <p:sp>
        <p:nvSpPr>
          <p:cNvPr id="3" name="コンテンツ プレースホルダー 2"/>
          <p:cNvSpPr>
            <a:spLocks noGrp="1"/>
          </p:cNvSpPr>
          <p:nvPr>
            <p:ph idx="1"/>
          </p:nvPr>
        </p:nvSpPr>
        <p:spPr>
          <a:xfrm>
            <a:off x="677334" y="1490597"/>
            <a:ext cx="8596668" cy="4550765"/>
          </a:xfrm>
        </p:spPr>
        <p:txBody>
          <a:bodyPr>
            <a:normAutofit fontScale="77500" lnSpcReduction="20000"/>
          </a:bodyPr>
          <a:lstStyle/>
          <a:p>
            <a:pPr marL="0" indent="0">
              <a:buNone/>
            </a:pPr>
            <a:r>
              <a:rPr lang="en-US" altLang="ja-JP" sz="3000" dirty="0"/>
              <a:t>1. </a:t>
            </a:r>
            <a:r>
              <a:rPr lang="ja-JP" altLang="en-US" sz="3000" dirty="0"/>
              <a:t>職場定着支援助</a:t>
            </a:r>
            <a:r>
              <a:rPr lang="ja-JP" altLang="en-US" sz="3000" dirty="0" smtClean="0"/>
              <a:t>成金</a:t>
            </a:r>
            <a:endParaRPr lang="en-US" altLang="ja-JP" sz="3000" dirty="0" smtClean="0"/>
          </a:p>
          <a:p>
            <a:pPr marL="0" indent="0">
              <a:buNone/>
            </a:pPr>
            <a:r>
              <a:rPr lang="ja-JP" altLang="en-US" sz="3000" dirty="0"/>
              <a:t/>
            </a:r>
            <a:br>
              <a:rPr lang="ja-JP" altLang="en-US" sz="3000" dirty="0"/>
            </a:br>
            <a:r>
              <a:rPr lang="en-US" altLang="ja-JP" sz="3000" dirty="0"/>
              <a:t>2</a:t>
            </a:r>
            <a:r>
              <a:rPr lang="en-US" altLang="ja-JP" sz="3000" dirty="0" smtClean="0"/>
              <a:t>.</a:t>
            </a:r>
            <a:r>
              <a:rPr lang="ja-JP" altLang="en-US" sz="3200" dirty="0"/>
              <a:t>職場</a:t>
            </a:r>
            <a:r>
              <a:rPr lang="ja-JP" altLang="en-US" sz="3200" dirty="0" smtClean="0"/>
              <a:t>定着支援助成金（</a:t>
            </a:r>
            <a:r>
              <a:rPr lang="ja-JP" altLang="en-US" sz="3200" dirty="0"/>
              <a:t>介護福祉機器助成コース）</a:t>
            </a:r>
            <a:endParaRPr lang="en-US" altLang="ja-JP" sz="3000" dirty="0" smtClean="0"/>
          </a:p>
          <a:p>
            <a:pPr marL="0" indent="0">
              <a:buNone/>
            </a:pPr>
            <a:r>
              <a:rPr lang="ja-JP" altLang="en-US" sz="3000" dirty="0"/>
              <a:t/>
            </a:r>
            <a:br>
              <a:rPr lang="ja-JP" altLang="en-US" sz="3000" dirty="0"/>
            </a:br>
            <a:r>
              <a:rPr lang="en-US" altLang="ja-JP" sz="3000" dirty="0"/>
              <a:t>3</a:t>
            </a:r>
            <a:r>
              <a:rPr lang="en-US" altLang="ja-JP" sz="3000" dirty="0" smtClean="0"/>
              <a:t>.</a:t>
            </a:r>
            <a:r>
              <a:rPr lang="ja-JP" altLang="en-US" sz="3000" dirty="0"/>
              <a:t>職場</a:t>
            </a:r>
            <a:r>
              <a:rPr lang="ja-JP" altLang="en-US" sz="3000" dirty="0" smtClean="0"/>
              <a:t>定着支援助成金</a:t>
            </a:r>
            <a:r>
              <a:rPr lang="ja-JP" altLang="en-US" sz="3000" dirty="0"/>
              <a:t>（介護労働者雇用管理制度助成コース</a:t>
            </a:r>
            <a:r>
              <a:rPr lang="ja-JP" altLang="en-US" sz="3000" dirty="0" smtClean="0"/>
              <a:t>）</a:t>
            </a:r>
            <a:endParaRPr lang="en-US" altLang="ja-JP" sz="3000" dirty="0" smtClean="0"/>
          </a:p>
          <a:p>
            <a:pPr marL="0" indent="0">
              <a:buNone/>
            </a:pPr>
            <a:endParaRPr lang="en-US" altLang="ja-JP" sz="3000" dirty="0"/>
          </a:p>
          <a:p>
            <a:pPr marL="0" indent="0">
              <a:buNone/>
            </a:pPr>
            <a:r>
              <a:rPr lang="en-US" altLang="ja-JP" sz="3000" dirty="0" smtClean="0"/>
              <a:t>4.</a:t>
            </a:r>
            <a:r>
              <a:rPr lang="ja-JP" altLang="en-US" sz="3000" dirty="0" smtClean="0"/>
              <a:t>キャリアアッフ</a:t>
            </a:r>
            <a:r>
              <a:rPr lang="ja-JP" altLang="en-US" sz="3000" dirty="0"/>
              <a:t>゚助成金</a:t>
            </a:r>
            <a:r>
              <a:rPr lang="en-US" altLang="ja-JP" sz="3000" dirty="0"/>
              <a:t>(</a:t>
            </a:r>
            <a:r>
              <a:rPr lang="ja-JP" altLang="en-US" sz="3000" dirty="0"/>
              <a:t>正社員化コース</a:t>
            </a:r>
            <a:r>
              <a:rPr lang="en-US" altLang="ja-JP" sz="3000" dirty="0" smtClean="0"/>
              <a:t>)</a:t>
            </a:r>
          </a:p>
          <a:p>
            <a:pPr marL="0" indent="0">
              <a:buNone/>
            </a:pPr>
            <a:r>
              <a:rPr lang="en-US" altLang="ja-JP" sz="3000" dirty="0"/>
              <a:t/>
            </a:r>
            <a:br>
              <a:rPr lang="en-US" altLang="ja-JP" sz="3000" dirty="0"/>
            </a:br>
            <a:r>
              <a:rPr lang="en-US" altLang="ja-JP" sz="3000" dirty="0" smtClean="0"/>
              <a:t>5. </a:t>
            </a:r>
            <a:r>
              <a:rPr lang="ja-JP" altLang="en-US" sz="3000" dirty="0"/>
              <a:t>人材開発支援助成金</a:t>
            </a:r>
            <a:r>
              <a:rPr lang="en-US" altLang="ja-JP" sz="3000" dirty="0"/>
              <a:t>(</a:t>
            </a:r>
            <a:r>
              <a:rPr lang="ja-JP" altLang="en-US" sz="3000" dirty="0"/>
              <a:t>旧キャリア形成促進助成金</a:t>
            </a:r>
            <a:r>
              <a:rPr lang="en-US" altLang="ja-JP" sz="3000" dirty="0"/>
              <a:t>) </a:t>
            </a:r>
            <a:r>
              <a:rPr lang="ja-JP" altLang="en-US" sz="3000" dirty="0" smtClean="0"/>
              <a:t>　　　　　　　　　　　　　　　　　</a:t>
            </a:r>
            <a:r>
              <a:rPr lang="ja-JP" altLang="en-US" sz="3000" dirty="0"/>
              <a:t>　</a:t>
            </a:r>
            <a:r>
              <a:rPr lang="ja-JP" altLang="en-US" sz="3000" dirty="0" smtClean="0"/>
              <a:t>　　　　</a:t>
            </a:r>
            <a:r>
              <a:rPr lang="en-US" altLang="ja-JP" sz="3000" dirty="0" smtClean="0"/>
              <a:t>(</a:t>
            </a:r>
            <a:r>
              <a:rPr lang="ja-JP" altLang="en-US" sz="3000" dirty="0"/>
              <a:t>セルフ・キャリアドック、教育訓練休暇制度</a:t>
            </a:r>
            <a:r>
              <a:rPr lang="en-US" altLang="ja-JP" sz="3000" dirty="0"/>
              <a:t>) </a:t>
            </a:r>
            <a:endParaRPr lang="en-US" altLang="ja-JP" sz="3000" dirty="0" smtClean="0"/>
          </a:p>
          <a:p>
            <a:pPr marL="0" indent="0">
              <a:buNone/>
            </a:pPr>
            <a:endParaRPr lang="en-US" altLang="ja-JP" sz="3000" dirty="0" smtClean="0"/>
          </a:p>
          <a:p>
            <a:pPr marL="0" indent="0">
              <a:buNone/>
            </a:pPr>
            <a:r>
              <a:rPr lang="en-US" altLang="ja-JP" sz="3000" dirty="0" smtClean="0"/>
              <a:t>6.</a:t>
            </a:r>
            <a:r>
              <a:rPr lang="ja-JP" altLang="en-US" sz="3000" dirty="0" smtClean="0"/>
              <a:t>人事評価改善等助成金</a:t>
            </a:r>
            <a:endParaRPr lang="en-US" altLang="ja-JP" sz="3000" dirty="0" smtClean="0"/>
          </a:p>
          <a:p>
            <a:pPr marL="0" indent="0">
              <a:buNone/>
            </a:pPr>
            <a:endParaRPr lang="en-US" altLang="ja-JP" sz="3000" dirty="0"/>
          </a:p>
          <a:p>
            <a:pPr marL="0" indent="0">
              <a:buNone/>
            </a:pPr>
            <a:endParaRPr lang="ja-JP" altLang="en-US" sz="3000" dirty="0"/>
          </a:p>
          <a:p>
            <a:pPr marL="0" indent="0">
              <a:buNone/>
            </a:pPr>
            <a:endParaRPr kumimoji="1" lang="ja-JP" altLang="en-US" dirty="0"/>
          </a:p>
        </p:txBody>
      </p:sp>
    </p:spTree>
    <p:extLst>
      <p:ext uri="{BB962C8B-B14F-4D97-AF65-F5344CB8AC3E}">
        <p14:creationId xmlns:p14="http://schemas.microsoft.com/office/powerpoint/2010/main" val="1868681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１．職場定着支援助成金</a:t>
            </a:r>
            <a:endParaRPr kumimoji="1" lang="ja-JP" altLang="en-US" dirty="0"/>
          </a:p>
        </p:txBody>
      </p:sp>
      <p:sp>
        <p:nvSpPr>
          <p:cNvPr id="3" name="コンテンツ プレースホルダー 2"/>
          <p:cNvSpPr>
            <a:spLocks noGrp="1"/>
          </p:cNvSpPr>
          <p:nvPr>
            <p:ph idx="1"/>
          </p:nvPr>
        </p:nvSpPr>
        <p:spPr>
          <a:xfrm>
            <a:off x="677334" y="1678489"/>
            <a:ext cx="8596668" cy="4362874"/>
          </a:xfrm>
        </p:spPr>
        <p:txBody>
          <a:bodyPr>
            <a:noAutofit/>
          </a:bodyPr>
          <a:lstStyle/>
          <a:p>
            <a:pPr marL="0" indent="0">
              <a:buNone/>
            </a:pPr>
            <a:r>
              <a:rPr lang="ja-JP" altLang="en-US" sz="2400" dirty="0"/>
              <a:t>雇用管理制度助成 </a:t>
            </a:r>
            <a:r>
              <a:rPr lang="ja-JP" altLang="en-US" sz="2400" dirty="0" smtClean="0"/>
              <a:t>コース</a:t>
            </a:r>
            <a:endParaRPr lang="ja-JP" altLang="en-US" sz="2400" dirty="0"/>
          </a:p>
          <a:p>
            <a:pPr marL="0" indent="0">
              <a:buNone/>
            </a:pPr>
            <a:r>
              <a:rPr lang="en-US" altLang="ja-JP" sz="2400" dirty="0" smtClean="0"/>
              <a:t>• </a:t>
            </a:r>
            <a:r>
              <a:rPr lang="ja-JP" altLang="en-US" sz="2400" dirty="0"/>
              <a:t>評価・処遇</a:t>
            </a:r>
            <a:r>
              <a:rPr lang="ja-JP" altLang="en-US" sz="2400" dirty="0" smtClean="0"/>
              <a:t>制度</a:t>
            </a:r>
            <a:endParaRPr lang="en-US" altLang="ja-JP" sz="2400" dirty="0"/>
          </a:p>
          <a:p>
            <a:pPr marL="0" indent="0">
              <a:lnSpc>
                <a:spcPct val="40000"/>
              </a:lnSpc>
              <a:buNone/>
            </a:pPr>
            <a:r>
              <a:rPr lang="en-US" altLang="ja-JP" sz="2400" dirty="0" smtClean="0"/>
              <a:t>• </a:t>
            </a:r>
            <a:r>
              <a:rPr lang="ja-JP" altLang="en-US" sz="2400" dirty="0"/>
              <a:t>研修</a:t>
            </a:r>
            <a:r>
              <a:rPr lang="ja-JP" altLang="en-US" sz="2400" dirty="0" smtClean="0"/>
              <a:t>制度</a:t>
            </a:r>
            <a:r>
              <a:rPr lang="ja-JP" altLang="en-US" sz="2400" dirty="0"/>
              <a:t> </a:t>
            </a:r>
            <a:endParaRPr lang="en-US" altLang="ja-JP" sz="2400" dirty="0" smtClean="0"/>
          </a:p>
          <a:p>
            <a:pPr marL="0" indent="0">
              <a:lnSpc>
                <a:spcPct val="40000"/>
              </a:lnSpc>
              <a:buNone/>
            </a:pPr>
            <a:r>
              <a:rPr lang="ja-JP" altLang="en-US" sz="2400" dirty="0" smtClean="0"/>
              <a:t> 　</a:t>
            </a:r>
            <a:r>
              <a:rPr lang="ja-JP" altLang="en-US" sz="2400" dirty="0"/>
              <a:t/>
            </a:r>
            <a:br>
              <a:rPr lang="ja-JP" altLang="en-US" sz="2400" dirty="0"/>
            </a:br>
            <a:r>
              <a:rPr lang="en-US" altLang="ja-JP" sz="2400" dirty="0"/>
              <a:t>• </a:t>
            </a:r>
            <a:r>
              <a:rPr lang="ja-JP" altLang="en-US" sz="2400" dirty="0"/>
              <a:t>健康づくり制度 </a:t>
            </a:r>
            <a:endParaRPr lang="en-US" altLang="ja-JP" sz="2400" dirty="0" smtClean="0"/>
          </a:p>
          <a:p>
            <a:pPr marL="0" indent="0">
              <a:buNone/>
            </a:pPr>
            <a:r>
              <a:rPr lang="en-US" altLang="ja-JP" sz="2400" dirty="0" smtClean="0"/>
              <a:t>• </a:t>
            </a:r>
            <a:r>
              <a:rPr lang="ja-JP" altLang="en-US" sz="2400" dirty="0"/>
              <a:t>メンター制度 </a:t>
            </a:r>
          </a:p>
          <a:p>
            <a:pPr marL="0" indent="0">
              <a:buNone/>
            </a:pPr>
            <a:r>
              <a:rPr lang="en-US" altLang="ja-JP" sz="2400" dirty="0"/>
              <a:t>• </a:t>
            </a:r>
            <a:r>
              <a:rPr lang="ja-JP" altLang="en-US" sz="2400" dirty="0"/>
              <a:t>短時間社員制度</a:t>
            </a:r>
            <a:r>
              <a:rPr lang="en-US" altLang="ja-JP" sz="2400" dirty="0"/>
              <a:t>(</a:t>
            </a:r>
            <a:r>
              <a:rPr lang="ja-JP" altLang="en-US" sz="2400" dirty="0"/>
              <a:t>保育事業主のみ</a:t>
            </a:r>
            <a:r>
              <a:rPr lang="en-US" altLang="ja-JP" sz="2400" dirty="0"/>
              <a:t>) </a:t>
            </a:r>
            <a:endParaRPr lang="en-US" altLang="ja-JP" sz="2400" dirty="0" smtClean="0"/>
          </a:p>
          <a:p>
            <a:pPr marL="0" indent="0">
              <a:buNone/>
            </a:pPr>
            <a:endParaRPr lang="ja-JP" altLang="en-US" sz="2400" dirty="0"/>
          </a:p>
          <a:p>
            <a:pPr marL="0" indent="0">
              <a:buNone/>
            </a:pPr>
            <a:r>
              <a:rPr lang="ja-JP" altLang="en-US" sz="2400" dirty="0"/>
              <a:t>助成金額</a:t>
            </a:r>
            <a:r>
              <a:rPr lang="en-US" altLang="ja-JP" sz="2400" dirty="0"/>
              <a:t>:</a:t>
            </a:r>
            <a:r>
              <a:rPr lang="ja-JP" altLang="en-US" sz="2400" dirty="0"/>
              <a:t>各</a:t>
            </a:r>
            <a:r>
              <a:rPr lang="en-US" altLang="ja-JP" sz="2400" dirty="0"/>
              <a:t>10</a:t>
            </a:r>
            <a:r>
              <a:rPr lang="ja-JP" altLang="en-US" sz="2400" dirty="0"/>
              <a:t>万</a:t>
            </a:r>
            <a:r>
              <a:rPr lang="ja-JP" altLang="en-US" sz="2400" dirty="0" smtClean="0"/>
              <a:t>円</a:t>
            </a:r>
            <a:endParaRPr lang="en-US" altLang="ja-JP" sz="2400" dirty="0" smtClean="0"/>
          </a:p>
          <a:p>
            <a:pPr marL="0" indent="0">
              <a:buNone/>
            </a:pPr>
            <a:r>
              <a:rPr lang="ja-JP" altLang="en-US" sz="2400" dirty="0"/>
              <a:t>　</a:t>
            </a:r>
            <a:r>
              <a:rPr lang="ja-JP" altLang="en-US" sz="2400" dirty="0" smtClean="0"/>
              <a:t>　　　 </a:t>
            </a:r>
            <a:r>
              <a:rPr lang="ja-JP" altLang="en-US" sz="2000" dirty="0"/>
              <a:t>目標達成助成</a:t>
            </a:r>
            <a:r>
              <a:rPr lang="en-US" altLang="ja-JP" sz="2000" dirty="0"/>
              <a:t>57</a:t>
            </a:r>
            <a:r>
              <a:rPr lang="ja-JP" altLang="en-US" sz="2000" dirty="0"/>
              <a:t>万円 </a:t>
            </a:r>
            <a:r>
              <a:rPr lang="en-US" altLang="ja-JP" sz="2000" dirty="0"/>
              <a:t>(</a:t>
            </a:r>
            <a:r>
              <a:rPr lang="ja-JP" altLang="en-US" sz="2000" dirty="0"/>
              <a:t>生産性要件満たした場合</a:t>
            </a:r>
            <a:r>
              <a:rPr lang="en-US" altLang="ja-JP" sz="2000" dirty="0"/>
              <a:t>72</a:t>
            </a:r>
            <a:r>
              <a:rPr lang="ja-JP" altLang="en-US" sz="2000" dirty="0"/>
              <a:t>万円</a:t>
            </a:r>
            <a:r>
              <a:rPr lang="en-US" altLang="ja-JP" sz="2000" dirty="0"/>
              <a:t>) </a:t>
            </a:r>
            <a:endParaRPr lang="ja-JP" altLang="en-US" sz="2000" dirty="0"/>
          </a:p>
          <a:p>
            <a:pPr marL="0" indent="0">
              <a:buNone/>
            </a:pPr>
            <a:endParaRPr kumimoji="1" lang="ja-JP" altLang="en-US" sz="2400" dirty="0"/>
          </a:p>
        </p:txBody>
      </p:sp>
    </p:spTree>
    <p:extLst>
      <p:ext uri="{BB962C8B-B14F-4D97-AF65-F5344CB8AC3E}">
        <p14:creationId xmlns:p14="http://schemas.microsoft.com/office/powerpoint/2010/main" val="176690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正方形/長方形 30"/>
          <p:cNvSpPr/>
          <p:nvPr/>
        </p:nvSpPr>
        <p:spPr>
          <a:xfrm flipH="1" flipV="1">
            <a:off x="5553437" y="5615998"/>
            <a:ext cx="3365093" cy="960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540912" y="2658555"/>
            <a:ext cx="3377619" cy="23142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498926" y="814192"/>
            <a:ext cx="3419606" cy="1503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677334" y="42646"/>
            <a:ext cx="8596668" cy="898466"/>
          </a:xfrm>
        </p:spPr>
        <p:txBody>
          <a:bodyPr/>
          <a:lstStyle/>
          <a:p>
            <a:r>
              <a:rPr kumimoji="1" lang="ja-JP" altLang="en-US" dirty="0" smtClean="0"/>
              <a:t>助成金受給までの流れ</a:t>
            </a:r>
            <a:endParaRPr kumimoji="1" lang="ja-JP" altLang="en-US" dirty="0"/>
          </a:p>
        </p:txBody>
      </p:sp>
      <p:sp>
        <p:nvSpPr>
          <p:cNvPr id="5" name="コンテンツ プレースホルダー 4"/>
          <p:cNvSpPr>
            <a:spLocks noGrp="1"/>
          </p:cNvSpPr>
          <p:nvPr>
            <p:ph sz="half" idx="1"/>
          </p:nvPr>
        </p:nvSpPr>
        <p:spPr>
          <a:xfrm>
            <a:off x="676234" y="1758433"/>
            <a:ext cx="4184035" cy="5218564"/>
          </a:xfrm>
        </p:spPr>
        <p:txBody>
          <a:bodyPr>
            <a:normAutofit lnSpcReduction="10000"/>
          </a:bodyPr>
          <a:lstStyle/>
          <a:p>
            <a:endParaRPr lang="en-US" altLang="ja-JP" sz="1100" dirty="0" smtClean="0"/>
          </a:p>
          <a:p>
            <a:endParaRPr lang="en-US" altLang="ja-JP" sz="1100" dirty="0"/>
          </a:p>
          <a:p>
            <a:endParaRPr lang="en-US" altLang="ja-JP" sz="1100" dirty="0" smtClean="0"/>
          </a:p>
          <a:p>
            <a:endParaRPr lang="en-US" altLang="ja-JP" sz="1100" dirty="0"/>
          </a:p>
          <a:p>
            <a:endParaRPr lang="ja-JP" altLang="en-US" sz="1100" dirty="0"/>
          </a:p>
        </p:txBody>
      </p:sp>
      <p:sp>
        <p:nvSpPr>
          <p:cNvPr id="6" name="コンテンツ プレースホルダー 5"/>
          <p:cNvSpPr>
            <a:spLocks noGrp="1"/>
          </p:cNvSpPr>
          <p:nvPr>
            <p:ph sz="half" idx="2"/>
          </p:nvPr>
        </p:nvSpPr>
        <p:spPr>
          <a:xfrm>
            <a:off x="5540912" y="814192"/>
            <a:ext cx="4980959" cy="5636713"/>
          </a:xfrm>
          <a:ln>
            <a:solidFill>
              <a:schemeClr val="bg1"/>
            </a:solidFill>
          </a:ln>
        </p:spPr>
        <p:txBody>
          <a:bodyPr>
            <a:normAutofit lnSpcReduction="10000"/>
          </a:bodyPr>
          <a:lstStyle/>
          <a:p>
            <a:pPr marL="0" indent="0">
              <a:lnSpc>
                <a:spcPct val="70000"/>
              </a:lnSpc>
              <a:buNone/>
            </a:pPr>
            <a:r>
              <a:rPr lang="ja-JP" altLang="en-US" sz="1300" dirty="0" smtClean="0"/>
              <a:t>　　</a:t>
            </a:r>
            <a:r>
              <a:rPr lang="en-US" altLang="ja-JP" sz="1300" dirty="0"/>
              <a:t/>
            </a:r>
            <a:br>
              <a:rPr lang="en-US" altLang="ja-JP" sz="1300" dirty="0"/>
            </a:br>
            <a:r>
              <a:rPr lang="ja-JP" altLang="en-US" sz="1300" dirty="0" smtClean="0"/>
              <a:t>　　</a:t>
            </a:r>
            <a:r>
              <a:rPr lang="ja-JP" altLang="en-US" sz="1400" dirty="0" smtClean="0"/>
              <a:t>・雇用管理制度整備計画書 </a:t>
            </a:r>
            <a:endParaRPr lang="en-US" altLang="ja-JP" sz="1400" dirty="0" smtClean="0"/>
          </a:p>
          <a:p>
            <a:pPr marL="0" indent="0">
              <a:lnSpc>
                <a:spcPct val="70000"/>
              </a:lnSpc>
              <a:buNone/>
            </a:pPr>
            <a:r>
              <a:rPr lang="ja-JP" altLang="en-US" sz="1400" dirty="0" smtClean="0"/>
              <a:t>　　・導入する制度の概要表票 </a:t>
            </a:r>
            <a:endParaRPr lang="en-US" altLang="ja-JP" sz="1400" dirty="0" smtClean="0"/>
          </a:p>
          <a:p>
            <a:pPr marL="0" indent="0">
              <a:lnSpc>
                <a:spcPct val="70000"/>
              </a:lnSpc>
              <a:buNone/>
            </a:pPr>
            <a:r>
              <a:rPr lang="ja-JP" altLang="en-US" sz="1400" dirty="0" smtClean="0"/>
              <a:t>　　・事業所確認票 </a:t>
            </a:r>
            <a:endParaRPr lang="en-US" altLang="ja-JP" sz="1400" dirty="0" smtClean="0"/>
          </a:p>
          <a:p>
            <a:pPr marL="0" indent="0">
              <a:lnSpc>
                <a:spcPct val="70000"/>
              </a:lnSpc>
              <a:buNone/>
            </a:pPr>
            <a:r>
              <a:rPr lang="ja-JP" altLang="en-US" sz="1400" dirty="0" smtClean="0"/>
              <a:t>　　・現行の就業規則 </a:t>
            </a:r>
            <a:endParaRPr lang="en-US" altLang="ja-JP" sz="1400" dirty="0" smtClean="0"/>
          </a:p>
          <a:p>
            <a:pPr marL="0" indent="0">
              <a:lnSpc>
                <a:spcPct val="70000"/>
              </a:lnSpc>
              <a:buNone/>
            </a:pPr>
            <a:r>
              <a:rPr lang="ja-JP" altLang="en-US" sz="1400" dirty="0" smtClean="0"/>
              <a:t>　　・離職証明書、等 </a:t>
            </a:r>
            <a:endParaRPr lang="en-US" altLang="ja-JP" sz="1400" dirty="0" smtClean="0"/>
          </a:p>
          <a:p>
            <a:pPr marL="0" indent="0">
              <a:lnSpc>
                <a:spcPct val="50000"/>
              </a:lnSpc>
              <a:buNone/>
            </a:pPr>
            <a:r>
              <a:rPr lang="ja-JP" altLang="en-US" sz="1400" dirty="0"/>
              <a:t>　</a:t>
            </a:r>
            <a:r>
              <a:rPr lang="ja-JP" altLang="en-US" sz="1400" dirty="0" smtClean="0"/>
              <a:t>　 </a:t>
            </a:r>
            <a:endParaRPr lang="en-US" altLang="ja-JP" sz="1400" dirty="0" smtClean="0"/>
          </a:p>
          <a:p>
            <a:pPr marL="0" indent="0">
              <a:lnSpc>
                <a:spcPct val="50000"/>
              </a:lnSpc>
              <a:buNone/>
            </a:pPr>
            <a:r>
              <a:rPr lang="ja-JP" altLang="en-US" sz="1400" dirty="0"/>
              <a:t>　</a:t>
            </a:r>
            <a:r>
              <a:rPr lang="ja-JP" altLang="en-US" sz="1400" dirty="0" smtClean="0"/>
              <a:t>　 </a:t>
            </a:r>
            <a:endParaRPr lang="en-US" altLang="ja-JP" sz="1400" dirty="0" smtClean="0"/>
          </a:p>
          <a:p>
            <a:pPr marL="0" indent="0">
              <a:lnSpc>
                <a:spcPct val="50000"/>
              </a:lnSpc>
              <a:buNone/>
            </a:pPr>
            <a:r>
              <a:rPr lang="ja-JP" altLang="en-US" sz="1400" dirty="0"/>
              <a:t>　</a:t>
            </a:r>
            <a:r>
              <a:rPr lang="ja-JP" altLang="en-US" sz="1400" dirty="0" smtClean="0"/>
              <a:t>　</a:t>
            </a:r>
            <a:r>
              <a:rPr lang="ja-JP" altLang="en-US" sz="1500" dirty="0" smtClean="0"/>
              <a:t>・</a:t>
            </a:r>
            <a:r>
              <a:rPr lang="ja-JP" altLang="en-US" sz="1500" dirty="0"/>
              <a:t>支給申請書 </a:t>
            </a:r>
            <a:endParaRPr lang="en-US" altLang="ja-JP" sz="1500" dirty="0"/>
          </a:p>
          <a:p>
            <a:pPr marL="0" indent="0">
              <a:lnSpc>
                <a:spcPct val="50000"/>
              </a:lnSpc>
              <a:buNone/>
            </a:pPr>
            <a:r>
              <a:rPr lang="ja-JP" altLang="en-US" sz="1500" dirty="0"/>
              <a:t>　</a:t>
            </a:r>
            <a:r>
              <a:rPr lang="ja-JP" altLang="en-US" sz="1500" dirty="0" smtClean="0"/>
              <a:t>　・</a:t>
            </a:r>
            <a:r>
              <a:rPr lang="ja-JP" altLang="en-US" sz="1500" dirty="0"/>
              <a:t>事業所確認票 </a:t>
            </a:r>
          </a:p>
          <a:p>
            <a:pPr marL="0" indent="0">
              <a:lnSpc>
                <a:spcPct val="50000"/>
              </a:lnSpc>
              <a:buNone/>
            </a:pPr>
            <a:r>
              <a:rPr lang="ja-JP" altLang="en-US" sz="1500" dirty="0" smtClean="0"/>
              <a:t>　　・</a:t>
            </a:r>
            <a:r>
              <a:rPr lang="ja-JP" altLang="en-US" sz="1500" dirty="0"/>
              <a:t>認定通知書 </a:t>
            </a:r>
            <a:endParaRPr lang="en-US" altLang="ja-JP" sz="1500" dirty="0" smtClean="0"/>
          </a:p>
          <a:p>
            <a:pPr marL="0" indent="0">
              <a:lnSpc>
                <a:spcPct val="50000"/>
              </a:lnSpc>
              <a:buNone/>
            </a:pPr>
            <a:r>
              <a:rPr lang="ja-JP" altLang="en-US" sz="1500" dirty="0" smtClean="0"/>
              <a:t>　　・</a:t>
            </a:r>
            <a:r>
              <a:rPr lang="ja-JP" altLang="en-US" sz="1500" dirty="0"/>
              <a:t>導入した制度の概要票 </a:t>
            </a:r>
            <a:endParaRPr lang="en-US" altLang="ja-JP" sz="1500" dirty="0" smtClean="0"/>
          </a:p>
          <a:p>
            <a:pPr marL="0" indent="0">
              <a:lnSpc>
                <a:spcPct val="50000"/>
              </a:lnSpc>
              <a:buNone/>
            </a:pPr>
            <a:r>
              <a:rPr lang="ja-JP" altLang="en-US" sz="1500" dirty="0" smtClean="0"/>
              <a:t>　　・</a:t>
            </a:r>
            <a:r>
              <a:rPr lang="ja-JP" altLang="en-US" sz="1500" dirty="0"/>
              <a:t>賃金</a:t>
            </a:r>
            <a:r>
              <a:rPr lang="ja-JP" altLang="en-US" sz="1500" dirty="0" smtClean="0"/>
              <a:t>台帳、出勤簿</a:t>
            </a:r>
            <a:r>
              <a:rPr lang="ja-JP" altLang="en-US" sz="1500" dirty="0"/>
              <a:t>、</a:t>
            </a:r>
            <a:r>
              <a:rPr lang="ja-JP" altLang="en-US" sz="1500" dirty="0" smtClean="0"/>
              <a:t>等</a:t>
            </a:r>
            <a:endParaRPr lang="en-US" altLang="ja-JP" sz="1500" dirty="0" smtClean="0"/>
          </a:p>
          <a:p>
            <a:pPr marL="0" indent="0">
              <a:lnSpc>
                <a:spcPct val="50000"/>
              </a:lnSpc>
              <a:buNone/>
            </a:pPr>
            <a:r>
              <a:rPr lang="ja-JP" altLang="en-US" sz="1500" dirty="0" smtClean="0"/>
              <a:t> 　  ・</a:t>
            </a:r>
            <a:r>
              <a:rPr lang="ja-JP" altLang="en-US" sz="1500" dirty="0"/>
              <a:t>労働条件通知書、等 </a:t>
            </a:r>
            <a:endParaRPr lang="en-US" altLang="ja-JP" sz="1500" dirty="0" smtClean="0"/>
          </a:p>
          <a:p>
            <a:pPr marL="0" indent="0">
              <a:lnSpc>
                <a:spcPct val="50000"/>
              </a:lnSpc>
              <a:buNone/>
            </a:pPr>
            <a:r>
              <a:rPr lang="ja-JP" altLang="en-US" sz="1500" dirty="0" smtClean="0"/>
              <a:t>　　・</a:t>
            </a:r>
            <a:r>
              <a:rPr lang="ja-JP" altLang="en-US" sz="1500" dirty="0"/>
              <a:t>制度の実施日確認書類 </a:t>
            </a:r>
            <a:endParaRPr lang="en-US" altLang="ja-JP" sz="1500" dirty="0" smtClean="0"/>
          </a:p>
          <a:p>
            <a:pPr marL="0" indent="0">
              <a:buNone/>
            </a:pPr>
            <a:endParaRPr lang="ja-JP" altLang="en-US" sz="1300" dirty="0"/>
          </a:p>
          <a:p>
            <a:pPr marL="0" indent="0">
              <a:lnSpc>
                <a:spcPct val="40000"/>
              </a:lnSpc>
              <a:buNone/>
            </a:pPr>
            <a:r>
              <a:rPr lang="ja-JP" altLang="en-US" sz="1300" dirty="0" smtClean="0"/>
              <a:t>　　</a:t>
            </a:r>
            <a:endParaRPr lang="en-US" altLang="ja-JP" sz="1300" dirty="0" smtClean="0"/>
          </a:p>
          <a:p>
            <a:pPr marL="0" indent="0">
              <a:lnSpc>
                <a:spcPct val="40000"/>
              </a:lnSpc>
              <a:buNone/>
            </a:pPr>
            <a:r>
              <a:rPr lang="ja-JP" altLang="en-US" sz="1300" dirty="0"/>
              <a:t>　</a:t>
            </a:r>
            <a:r>
              <a:rPr lang="ja-JP" altLang="en-US" sz="1300" dirty="0" smtClean="0"/>
              <a:t>　 </a:t>
            </a:r>
            <a:endParaRPr lang="en-US" altLang="ja-JP" sz="1300" dirty="0" smtClean="0"/>
          </a:p>
          <a:p>
            <a:pPr marL="0" indent="0">
              <a:lnSpc>
                <a:spcPct val="40000"/>
              </a:lnSpc>
              <a:buNone/>
            </a:pPr>
            <a:r>
              <a:rPr lang="ja-JP" altLang="en-US" sz="1300" dirty="0" smtClean="0"/>
              <a:t>　　  </a:t>
            </a:r>
            <a:r>
              <a:rPr lang="ja-JP" altLang="en-US" sz="1400" dirty="0" smtClean="0"/>
              <a:t>・</a:t>
            </a:r>
            <a:r>
              <a:rPr lang="ja-JP" altLang="en-US" sz="1400" dirty="0"/>
              <a:t>支給</a:t>
            </a:r>
            <a:r>
              <a:rPr lang="ja-JP" altLang="en-US" sz="1400" dirty="0" smtClean="0"/>
              <a:t>申請書</a:t>
            </a:r>
            <a:endParaRPr lang="en-US" altLang="ja-JP" sz="1400" dirty="0" smtClean="0"/>
          </a:p>
          <a:p>
            <a:pPr marL="0" indent="0">
              <a:lnSpc>
                <a:spcPct val="40000"/>
              </a:lnSpc>
              <a:buNone/>
            </a:pPr>
            <a:r>
              <a:rPr lang="ja-JP" altLang="en-US" sz="1400" dirty="0" smtClean="0"/>
              <a:t>　　 </a:t>
            </a:r>
            <a:r>
              <a:rPr lang="ja-JP" altLang="en-US" sz="1400" dirty="0"/>
              <a:t>・事業所確認票 ・助成金支給決定</a:t>
            </a:r>
            <a:r>
              <a:rPr lang="ja-JP" altLang="en-US" sz="1400" dirty="0" smtClean="0"/>
              <a:t>通知書</a:t>
            </a:r>
            <a:endParaRPr lang="en-US" altLang="ja-JP" sz="1400" dirty="0" smtClean="0"/>
          </a:p>
          <a:p>
            <a:pPr marL="0" indent="0">
              <a:lnSpc>
                <a:spcPct val="40000"/>
              </a:lnSpc>
              <a:buNone/>
            </a:pPr>
            <a:r>
              <a:rPr lang="ja-JP" altLang="en-US" sz="1400" dirty="0" smtClean="0"/>
              <a:t>　　 </a:t>
            </a:r>
            <a:r>
              <a:rPr lang="ja-JP" altLang="en-US" sz="1400" dirty="0"/>
              <a:t>・支給要件確認申立書 </a:t>
            </a:r>
            <a:endParaRPr lang="en-US" altLang="ja-JP" sz="1400" dirty="0" smtClean="0"/>
          </a:p>
          <a:p>
            <a:endParaRPr lang="ja-JP" altLang="en-US" dirty="0"/>
          </a:p>
          <a:p>
            <a:endParaRPr kumimoji="1" lang="ja-JP" altLang="en-US" dirty="0"/>
          </a:p>
        </p:txBody>
      </p:sp>
      <p:sp>
        <p:nvSpPr>
          <p:cNvPr id="2" name="正方形/長方形 1"/>
          <p:cNvSpPr/>
          <p:nvPr/>
        </p:nvSpPr>
        <p:spPr>
          <a:xfrm>
            <a:off x="839244" y="966165"/>
            <a:ext cx="4011799" cy="785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①雇用管理制度整備計画の作成・提出</a:t>
            </a:r>
            <a:endParaRPr kumimoji="1" lang="en-US" altLang="ja-JP" sz="1400" dirty="0" smtClean="0">
              <a:solidFill>
                <a:schemeClr val="tx1"/>
              </a:solidFill>
            </a:endParaRPr>
          </a:p>
          <a:p>
            <a:r>
              <a:rPr lang="ja-JP" altLang="en-US" sz="1400" dirty="0" smtClean="0">
                <a:solidFill>
                  <a:schemeClr val="tx1"/>
                </a:solidFill>
              </a:rPr>
              <a:t>提出期間内に、本社の所在地を管轄する都道府県労働局へ提出（計画期間は、３ヶ月以上１年以内）</a:t>
            </a:r>
            <a:endParaRPr kumimoji="1" lang="ja-JP" altLang="en-US" sz="1400" dirty="0">
              <a:solidFill>
                <a:schemeClr val="tx1"/>
              </a:solidFill>
            </a:endParaRPr>
          </a:p>
        </p:txBody>
      </p:sp>
      <p:sp>
        <p:nvSpPr>
          <p:cNvPr id="7" name="正方形/長方形 6"/>
          <p:cNvSpPr/>
          <p:nvPr/>
        </p:nvSpPr>
        <p:spPr>
          <a:xfrm>
            <a:off x="839243" y="2056664"/>
            <a:ext cx="4029152" cy="601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r>
              <a:rPr kumimoji="1" lang="ja-JP" altLang="en-US" sz="1400" dirty="0" smtClean="0">
                <a:solidFill>
                  <a:schemeClr val="tx1"/>
                </a:solidFill>
              </a:rPr>
              <a:t>②認定を受けた雇用管理制度整備計画に基づく雇用管理制度の導入</a:t>
            </a:r>
            <a:r>
              <a:rPr lang="ja-JP" altLang="en-US" sz="1400" dirty="0" smtClean="0">
                <a:solidFill>
                  <a:schemeClr val="tx1"/>
                </a:solidFill>
              </a:rPr>
              <a:t>し、計画どおりに実施</a:t>
            </a:r>
            <a:endParaRPr kumimoji="1" lang="en-US" altLang="ja-JP" sz="1400" dirty="0" smtClean="0">
              <a:solidFill>
                <a:schemeClr val="tx1"/>
              </a:solidFill>
            </a:endParaRPr>
          </a:p>
          <a:p>
            <a:pPr algn="ctr"/>
            <a:endParaRPr kumimoji="1" lang="en-US" altLang="ja-JP" sz="1100" dirty="0" smtClean="0">
              <a:solidFill>
                <a:schemeClr val="tx1"/>
              </a:solidFill>
            </a:endParaRPr>
          </a:p>
        </p:txBody>
      </p:sp>
      <p:sp>
        <p:nvSpPr>
          <p:cNvPr id="9" name="正方形/長方形 8"/>
          <p:cNvSpPr/>
          <p:nvPr/>
        </p:nvSpPr>
        <p:spPr>
          <a:xfrm>
            <a:off x="897486" y="3070074"/>
            <a:ext cx="3953555" cy="525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④制度導入助成の支給申請（計画期間終了後２ヶ月）本社の所在地を管轄都道府県労働局へ提出</a:t>
            </a:r>
            <a:endParaRPr kumimoji="1" lang="ja-JP" altLang="en-US" sz="1400" dirty="0">
              <a:solidFill>
                <a:schemeClr val="tx1"/>
              </a:solidFill>
            </a:endParaRPr>
          </a:p>
        </p:txBody>
      </p:sp>
      <p:sp>
        <p:nvSpPr>
          <p:cNvPr id="11" name="正方形/長方形 10"/>
          <p:cNvSpPr/>
          <p:nvPr/>
        </p:nvSpPr>
        <p:spPr>
          <a:xfrm>
            <a:off x="839244" y="5174293"/>
            <a:ext cx="3858016" cy="817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⑥助成金の支給</a:t>
            </a:r>
            <a:endParaRPr kumimoji="1" lang="en-US" altLang="ja-JP" sz="1400" dirty="0" smtClean="0">
              <a:solidFill>
                <a:schemeClr val="tx1"/>
              </a:solidFill>
            </a:endParaRPr>
          </a:p>
          <a:p>
            <a:r>
              <a:rPr kumimoji="1" lang="ja-JP" altLang="en-US" sz="1400" dirty="0" smtClean="0">
                <a:solidFill>
                  <a:schemeClr val="tx1"/>
                </a:solidFill>
              </a:rPr>
              <a:t>＜制度導入助成＞　各制度１０万円</a:t>
            </a:r>
            <a:endParaRPr kumimoji="1" lang="en-US" altLang="ja-JP" sz="1400" dirty="0" smtClean="0">
              <a:solidFill>
                <a:schemeClr val="tx1"/>
              </a:solidFill>
            </a:endParaRPr>
          </a:p>
          <a:p>
            <a:r>
              <a:rPr kumimoji="1" lang="ja-JP" altLang="en-US" sz="1400" dirty="0" smtClean="0">
                <a:solidFill>
                  <a:schemeClr val="tx1"/>
                </a:solidFill>
              </a:rPr>
              <a:t>＜目標達成助成＞　５７万円</a:t>
            </a:r>
            <a:endParaRPr kumimoji="1" lang="en-US" altLang="ja-JP" sz="1400" dirty="0" smtClean="0">
              <a:solidFill>
                <a:schemeClr val="tx1"/>
              </a:solidFill>
            </a:endParaRPr>
          </a:p>
          <a:p>
            <a:r>
              <a:rPr kumimoji="1" lang="ja-JP" altLang="en-US" sz="1400" dirty="0" smtClean="0">
                <a:solidFill>
                  <a:schemeClr val="tx1"/>
                </a:solidFill>
              </a:rPr>
              <a:t>（生産性要件を満たした場合７２万円）</a:t>
            </a:r>
            <a:endParaRPr kumimoji="1" lang="ja-JP" altLang="en-US" sz="1400" dirty="0">
              <a:solidFill>
                <a:schemeClr val="tx1"/>
              </a:solidFill>
            </a:endParaRPr>
          </a:p>
        </p:txBody>
      </p:sp>
      <p:sp>
        <p:nvSpPr>
          <p:cNvPr id="12" name="正方形/長方形 11"/>
          <p:cNvSpPr/>
          <p:nvPr/>
        </p:nvSpPr>
        <p:spPr>
          <a:xfrm>
            <a:off x="839243" y="4015219"/>
            <a:ext cx="4019925" cy="786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⑤目標達成助成の支給申請</a:t>
            </a:r>
            <a:endParaRPr lang="en-US" altLang="ja-JP" sz="1400" dirty="0">
              <a:solidFill>
                <a:schemeClr val="tx1"/>
              </a:solidFill>
            </a:endParaRPr>
          </a:p>
          <a:p>
            <a:r>
              <a:rPr kumimoji="1" lang="ja-JP" altLang="en-US" sz="1400" dirty="0" smtClean="0">
                <a:solidFill>
                  <a:schemeClr val="tx1"/>
                </a:solidFill>
              </a:rPr>
              <a:t>（算定期間終了後２ヶ月以内）</a:t>
            </a:r>
            <a:endParaRPr kumimoji="1" lang="en-US" altLang="ja-JP" sz="1400" dirty="0" smtClean="0">
              <a:solidFill>
                <a:schemeClr val="tx1"/>
              </a:solidFill>
            </a:endParaRPr>
          </a:p>
          <a:p>
            <a:r>
              <a:rPr kumimoji="1" lang="ja-JP" altLang="en-US" sz="1400" dirty="0" smtClean="0">
                <a:solidFill>
                  <a:schemeClr val="tx1"/>
                </a:solidFill>
              </a:rPr>
              <a:t>本社の所在地を管轄する都道府県労働局へ提出</a:t>
            </a:r>
            <a:endParaRPr kumimoji="1" lang="ja-JP" altLang="en-US" sz="1400" dirty="0">
              <a:solidFill>
                <a:schemeClr val="tx1"/>
              </a:solidFill>
            </a:endParaRPr>
          </a:p>
        </p:txBody>
      </p:sp>
      <p:sp>
        <p:nvSpPr>
          <p:cNvPr id="3" name="下矢印 2"/>
          <p:cNvSpPr/>
          <p:nvPr/>
        </p:nvSpPr>
        <p:spPr>
          <a:xfrm>
            <a:off x="2404997" y="1758432"/>
            <a:ext cx="408973" cy="29823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15" name="下矢印 14"/>
          <p:cNvSpPr/>
          <p:nvPr/>
        </p:nvSpPr>
        <p:spPr>
          <a:xfrm>
            <a:off x="2404994" y="2683257"/>
            <a:ext cx="408973" cy="372799"/>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16" name="下矢印 15"/>
          <p:cNvSpPr/>
          <p:nvPr/>
        </p:nvSpPr>
        <p:spPr>
          <a:xfrm>
            <a:off x="2404994" y="3611374"/>
            <a:ext cx="408973" cy="372799"/>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18" name="下矢印 17"/>
          <p:cNvSpPr/>
          <p:nvPr/>
        </p:nvSpPr>
        <p:spPr>
          <a:xfrm>
            <a:off x="2404994" y="4801494"/>
            <a:ext cx="408973" cy="372799"/>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cxnSp>
        <p:nvCxnSpPr>
          <p:cNvPr id="33" name="直線コネクタ 32"/>
          <p:cNvCxnSpPr/>
          <p:nvPr/>
        </p:nvCxnSpPr>
        <p:spPr>
          <a:xfrm flipV="1">
            <a:off x="4859169" y="1427968"/>
            <a:ext cx="639757" cy="8768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820201" y="4178003"/>
            <a:ext cx="801666" cy="937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672616" y="5277801"/>
            <a:ext cx="818184" cy="44168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80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376518"/>
            <a:ext cx="8596668" cy="1553882"/>
          </a:xfrm>
        </p:spPr>
        <p:txBody>
          <a:bodyPr/>
          <a:lstStyle/>
          <a:p>
            <a:r>
              <a:rPr kumimoji="1" lang="ja-JP" altLang="en-US" dirty="0" smtClean="0"/>
              <a:t>２、職場定着助成金</a:t>
            </a:r>
            <a:r>
              <a:rPr kumimoji="1" lang="en-US" altLang="ja-JP" dirty="0" smtClean="0"/>
              <a:t/>
            </a:r>
            <a:br>
              <a:rPr kumimoji="1" lang="en-US" altLang="ja-JP" dirty="0" smtClean="0"/>
            </a:br>
            <a:r>
              <a:rPr lang="ja-JP" altLang="en-US" dirty="0"/>
              <a:t>　</a:t>
            </a:r>
            <a:r>
              <a:rPr lang="ja-JP" altLang="en-US" dirty="0" smtClean="0"/>
              <a:t>（介護福祉機器助成コース）</a:t>
            </a:r>
            <a:endParaRPr kumimoji="1" lang="ja-JP" altLang="en-US" dirty="0"/>
          </a:p>
        </p:txBody>
      </p:sp>
      <p:sp>
        <p:nvSpPr>
          <p:cNvPr id="3" name="コンテンツ プレースホルダー 2"/>
          <p:cNvSpPr>
            <a:spLocks noGrp="1"/>
          </p:cNvSpPr>
          <p:nvPr>
            <p:ph idx="1"/>
          </p:nvPr>
        </p:nvSpPr>
        <p:spPr>
          <a:xfrm>
            <a:off x="677334" y="1721225"/>
            <a:ext cx="8596668" cy="4320138"/>
          </a:xfrm>
        </p:spPr>
        <p:txBody>
          <a:bodyPr>
            <a:normAutofit/>
          </a:bodyPr>
          <a:lstStyle/>
          <a:p>
            <a:r>
              <a:rPr lang="ja-JP" altLang="en-US" dirty="0" smtClean="0"/>
              <a:t>介護</a:t>
            </a:r>
            <a:r>
              <a:rPr lang="ja-JP" altLang="en-US" dirty="0"/>
              <a:t>労働者の身体的負担を軽減するために、新たに介護福祉機器を導入し、 適切な運用を行うことにより、労働環境の改善がみられた場合に、機器導入助成</a:t>
            </a:r>
            <a:r>
              <a:rPr lang="en-US" altLang="ja-JP" dirty="0"/>
              <a:t>(</a:t>
            </a:r>
            <a:r>
              <a:rPr lang="ja-JP" altLang="en-US" dirty="0"/>
              <a:t>介護福祉 機器の導入費用の</a:t>
            </a:r>
            <a:r>
              <a:rPr lang="en-US" altLang="ja-JP" dirty="0"/>
              <a:t>25%(</a:t>
            </a:r>
            <a:r>
              <a:rPr lang="ja-JP" altLang="en-US" dirty="0"/>
              <a:t>上限</a:t>
            </a:r>
            <a:r>
              <a:rPr lang="en-US" altLang="ja-JP" dirty="0"/>
              <a:t>150</a:t>
            </a:r>
            <a:r>
              <a:rPr lang="ja-JP" altLang="en-US" dirty="0"/>
              <a:t>万円</a:t>
            </a:r>
            <a:r>
              <a:rPr lang="en-US" altLang="ja-JP" dirty="0" smtClean="0"/>
              <a:t>))</a:t>
            </a:r>
            <a:r>
              <a:rPr lang="ja-JP" altLang="en-US" dirty="0" smtClean="0"/>
              <a:t>が、</a:t>
            </a:r>
            <a:r>
              <a:rPr lang="ja-JP" altLang="en-US" dirty="0"/>
              <a:t>介護福祉機器の適切な運用を経て従業員の</a:t>
            </a:r>
            <a:r>
              <a:rPr lang="ja-JP" altLang="en-US" dirty="0" smtClean="0"/>
              <a:t>離職率</a:t>
            </a:r>
            <a:r>
              <a:rPr lang="ja-JP" altLang="en-US" dirty="0"/>
              <a:t>の低下が図られた場合に目標達成助成</a:t>
            </a:r>
            <a:r>
              <a:rPr lang="en-US" altLang="ja-JP" dirty="0"/>
              <a:t>(</a:t>
            </a:r>
            <a:r>
              <a:rPr lang="ja-JP" altLang="en-US" dirty="0"/>
              <a:t>介護福祉機器の導入費用の</a:t>
            </a:r>
            <a:r>
              <a:rPr lang="en-US" altLang="ja-JP" dirty="0"/>
              <a:t>20%(</a:t>
            </a:r>
            <a:r>
              <a:rPr lang="ja-JP" altLang="en-US" dirty="0"/>
              <a:t>生産性要件を 満たした場合は</a:t>
            </a:r>
            <a:r>
              <a:rPr lang="en-US" altLang="ja-JP" dirty="0"/>
              <a:t>35%)(</a:t>
            </a:r>
            <a:r>
              <a:rPr lang="ja-JP" altLang="en-US" dirty="0"/>
              <a:t>上限</a:t>
            </a:r>
            <a:r>
              <a:rPr lang="en-US" altLang="ja-JP" dirty="0"/>
              <a:t>150</a:t>
            </a:r>
            <a:r>
              <a:rPr lang="ja-JP" altLang="en-US" dirty="0"/>
              <a:t>万円</a:t>
            </a:r>
            <a:r>
              <a:rPr lang="en-US" altLang="ja-JP" dirty="0" smtClean="0"/>
              <a:t>))</a:t>
            </a:r>
            <a:r>
              <a:rPr lang="ja-JP" altLang="en-US" dirty="0" smtClean="0"/>
              <a:t>が支給される。</a:t>
            </a:r>
            <a:endParaRPr lang="en-US" altLang="ja-JP" dirty="0"/>
          </a:p>
          <a:p>
            <a:r>
              <a:rPr lang="ja-JP" altLang="en-US" dirty="0" smtClean="0"/>
              <a:t>助成金の対象となる介護福祉機器</a:t>
            </a:r>
            <a:endParaRPr lang="en-US" altLang="ja-JP" dirty="0" smtClean="0"/>
          </a:p>
          <a:p>
            <a:pPr lvl="1"/>
            <a:r>
              <a:rPr lang="ja-JP" altLang="en-US" dirty="0"/>
              <a:t>　</a:t>
            </a:r>
            <a:r>
              <a:rPr lang="ja-JP" altLang="en-US" dirty="0" smtClean="0"/>
              <a:t>１、移動・昇降用リフト　２、自動車用車いすリフト　３、エアーマット</a:t>
            </a:r>
            <a:endParaRPr lang="en-US" altLang="ja-JP" dirty="0" smtClean="0"/>
          </a:p>
          <a:p>
            <a:pPr lvl="1"/>
            <a:r>
              <a:rPr lang="ja-JP" altLang="en-US" dirty="0" smtClean="0"/>
              <a:t>　４、特殊浴槽　５、ストレッチャー　（１品１０万円以上のもの） </a:t>
            </a:r>
            <a:endParaRPr lang="en-US" altLang="ja-JP" dirty="0" smtClean="0"/>
          </a:p>
          <a:p>
            <a:r>
              <a:rPr lang="ja-JP" altLang="en-US" dirty="0" smtClean="0"/>
              <a:t>支給額</a:t>
            </a:r>
            <a:endParaRPr lang="en-US" altLang="ja-JP" dirty="0" smtClean="0"/>
          </a:p>
          <a:p>
            <a:pPr lvl="1"/>
            <a:r>
              <a:rPr lang="en-US" altLang="ja-JP" dirty="0" smtClean="0"/>
              <a:t> A </a:t>
            </a:r>
            <a:r>
              <a:rPr lang="ja-JP" altLang="en-US" dirty="0" smtClean="0"/>
              <a:t> </a:t>
            </a:r>
            <a:r>
              <a:rPr lang="en-US" altLang="ja-JP" dirty="0" smtClean="0"/>
              <a:t> </a:t>
            </a:r>
            <a:r>
              <a:rPr lang="ja-JP" altLang="en-US" dirty="0" smtClean="0"/>
              <a:t>機器導入助成　</a:t>
            </a:r>
            <a:r>
              <a:rPr lang="ja-JP" altLang="en-US" dirty="0"/>
              <a:t>　</a:t>
            </a:r>
            <a:r>
              <a:rPr lang="ja-JP" altLang="en-US" dirty="0" smtClean="0"/>
              <a:t>支給対象経費の合計額の２５％（上限１５０万円）</a:t>
            </a:r>
            <a:endParaRPr lang="en-US" altLang="ja-JP" dirty="0" smtClean="0"/>
          </a:p>
          <a:p>
            <a:pPr lvl="1"/>
            <a:r>
              <a:rPr lang="ja-JP" altLang="en-US" dirty="0"/>
              <a:t> </a:t>
            </a:r>
            <a:r>
              <a:rPr lang="en-US" altLang="ja-JP" dirty="0" smtClean="0"/>
              <a:t>B</a:t>
            </a:r>
            <a:r>
              <a:rPr lang="ja-JP" altLang="en-US" dirty="0" smtClean="0"/>
              <a:t>　目標達成助成　　</a:t>
            </a:r>
            <a:r>
              <a:rPr lang="ja-JP" altLang="en-US" dirty="0"/>
              <a:t>支給対象経費の合計額</a:t>
            </a:r>
            <a:r>
              <a:rPr lang="ja-JP" altLang="en-US" dirty="0" smtClean="0"/>
              <a:t>の２０％（生産性要件を満たした場合</a:t>
            </a:r>
            <a:r>
              <a:rPr lang="ja-JP" altLang="en-US" dirty="0"/>
              <a:t>　</a:t>
            </a:r>
            <a:r>
              <a:rPr lang="ja-JP" altLang="en-US" dirty="0" smtClean="0"/>
              <a:t>　　　　　　　　　　　　　　は３５％）（</a:t>
            </a:r>
            <a:r>
              <a:rPr lang="ja-JP" altLang="en-US" dirty="0"/>
              <a:t>上限１５０万円</a:t>
            </a:r>
            <a:r>
              <a:rPr lang="ja-JP" altLang="en-US" dirty="0" smtClean="0"/>
              <a:t>）</a:t>
            </a:r>
            <a:endParaRPr lang="ja-JP" altLang="en-US" dirty="0"/>
          </a:p>
          <a:p>
            <a:endParaRPr kumimoji="1" lang="ja-JP" altLang="en-US" dirty="0"/>
          </a:p>
        </p:txBody>
      </p:sp>
    </p:spTree>
    <p:extLst>
      <p:ext uri="{BB962C8B-B14F-4D97-AF65-F5344CB8AC3E}">
        <p14:creationId xmlns:p14="http://schemas.microsoft.com/office/powerpoint/2010/main" val="236114302"/>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1211</TotalTime>
  <Words>693</Words>
  <Application>Microsoft Macintosh PowerPoint</Application>
  <PresentationFormat>ワイド画面</PresentationFormat>
  <Paragraphs>182</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Calibri</vt:lpstr>
      <vt:lpstr>Calibri Light</vt:lpstr>
      <vt:lpstr>MS</vt:lpstr>
      <vt:lpstr>ＭＳ Ｐゴシック</vt:lpstr>
      <vt:lpstr>Wingdings</vt:lpstr>
      <vt:lpstr>Arial</vt:lpstr>
      <vt:lpstr>レトロスペクト</vt:lpstr>
      <vt:lpstr>        助成金セミナー  　助成金を活用して、 　　　　　今と未来に愛されよう！ 　</vt:lpstr>
      <vt:lpstr>助成金とは </vt:lpstr>
      <vt:lpstr>助成金を申請できる条件</vt:lpstr>
      <vt:lpstr>助成金と補助金の特徴について</vt:lpstr>
      <vt:lpstr>    助成金対象の事業所の範囲  </vt:lpstr>
      <vt:lpstr>助成金情報</vt:lpstr>
      <vt:lpstr>１．職場定着支援助成金</vt:lpstr>
      <vt:lpstr>助成金受給までの流れ</vt:lpstr>
      <vt:lpstr>２、職場定着助成金 　（介護福祉機器助成コース）</vt:lpstr>
      <vt:lpstr>          ３、職場定着助成金（介護労働者雇用管理制度助成コース） </vt:lpstr>
      <vt:lpstr>3 キャリアアップ助成金 (正社員化コース)  </vt:lpstr>
      <vt:lpstr>その他のキャリアアップ助成金</vt:lpstr>
      <vt:lpstr>    4.人材開発支援助成金  (旧キャリア形成促進助成金) キャリア形成支援制度導入コース  </vt:lpstr>
      <vt:lpstr>5.人事評価改善等助成金 </vt:lpstr>
      <vt:lpstr>助成金活用の考え方と捉え方</vt:lpstr>
      <vt:lpstr>助成金の活用について </vt:lpstr>
      <vt:lpstr>PowerPoint プレゼンテーション</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竹内誠一</dc:creator>
  <cp:lastModifiedBy>竹内誠一</cp:lastModifiedBy>
  <cp:revision>95</cp:revision>
  <cp:lastPrinted>2018-01-10T02:09:59Z</cp:lastPrinted>
  <dcterms:created xsi:type="dcterms:W3CDTF">2017-06-09T08:17:26Z</dcterms:created>
  <dcterms:modified xsi:type="dcterms:W3CDTF">2018-01-10T06:02:53Z</dcterms:modified>
</cp:coreProperties>
</file>